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79" r:id="rId7"/>
    <p:sldId id="281" r:id="rId8"/>
    <p:sldId id="261" r:id="rId9"/>
    <p:sldId id="262" r:id="rId10"/>
    <p:sldId id="263" r:id="rId11"/>
    <p:sldId id="266" r:id="rId12"/>
    <p:sldId id="286" r:id="rId13"/>
    <p:sldId id="267" r:id="rId14"/>
    <p:sldId id="270" r:id="rId15"/>
    <p:sldId id="287" r:id="rId16"/>
    <p:sldId id="271" r:id="rId17"/>
    <p:sldId id="288" r:id="rId18"/>
    <p:sldId id="289" r:id="rId19"/>
    <p:sldId id="290" r:id="rId20"/>
    <p:sldId id="291" r:id="rId21"/>
    <p:sldId id="292" r:id="rId22"/>
    <p:sldId id="293" r:id="rId23"/>
    <p:sldId id="294" r:id="rId24"/>
    <p:sldId id="274" r:id="rId25"/>
    <p:sldId id="275" r:id="rId26"/>
    <p:sldId id="295" r:id="rId27"/>
    <p:sldId id="282" r:id="rId28"/>
    <p:sldId id="302" r:id="rId29"/>
    <p:sldId id="304" r:id="rId30"/>
    <p:sldId id="305" r:id="rId31"/>
    <p:sldId id="280" r:id="rId32"/>
    <p:sldId id="296" r:id="rId33"/>
    <p:sldId id="297" r:id="rId34"/>
    <p:sldId id="298" r:id="rId35"/>
    <p:sldId id="299" r:id="rId36"/>
    <p:sldId id="300" r:id="rId37"/>
    <p:sldId id="301" r:id="rId38"/>
    <p:sldId id="283" r:id="rId39"/>
    <p:sldId id="284" r:id="rId40"/>
    <p:sldId id="285" r:id="rId41"/>
  </p:sldIdLst>
  <p:sldSz cx="18288000" cy="10287000"/>
  <p:notesSz cx="6858000" cy="9144000"/>
  <p:embeddedFontLst>
    <p:embeddedFont>
      <p:font typeface="Algerian" panose="04020705040A02060702" pitchFamily="82" charset="0"/>
      <p:regular r:id="rId42"/>
    </p:embeddedFont>
    <p:embeddedFont>
      <p:font typeface="Playfair Display Bold" panose="020B0604020202020204" charset="0"/>
      <p:regular r:id="rId43"/>
    </p:embeddedFont>
    <p:embeddedFont>
      <p:font typeface="Manison" panose="020B0604020202020204" charset="-34"/>
      <p:regular r:id="rId44"/>
    </p:embeddedFont>
    <p:embeddedFont>
      <p:font typeface="EB Garamond Semi-Bold" panose="020B0604020202020204" charset="0"/>
      <p:regular r:id="rId45"/>
    </p:embeddedFont>
    <p:embeddedFont>
      <p:font typeface="Calibri" panose="020F0502020204030204" pitchFamily="34" charset="0"/>
      <p:regular r:id="rId46"/>
      <p:bold r:id="rId47"/>
      <p:italic r:id="rId48"/>
      <p:boldItalic r:id="rId49"/>
    </p:embeddedFont>
    <p:embeddedFont>
      <p:font typeface="Obra Letra Bold" panose="020B0604020202020204" charset="0"/>
      <p:regular r:id="rId50"/>
    </p:embeddedFont>
    <p:embeddedFont>
      <p:font typeface="Kompot Display" panose="020B0604020202020204" charset="0"/>
      <p:regular r:id="rId51"/>
    </p:embeddedFont>
    <p:embeddedFont>
      <p:font typeface="Charm" panose="020B0604020202020204" charset="-34"/>
      <p:regular r:id="rId52"/>
    </p:embeddedFont>
    <p:embeddedFont>
      <p:font typeface="Kitsch Display Bold" panose="020B0604020202020204" charset="0"/>
      <p:regular r:id="rId53"/>
    </p:embeddedFont>
    <p:embeddedFont>
      <p:font typeface="Cinzel Decorative Bold" panose="020B0604020202020204" charset="0"/>
      <p:regular r:id="rId54"/>
    </p:embeddedFont>
    <p:embeddedFont>
      <p:font typeface="Blacker Sans Display Bold" panose="020B0604020202020204" charset="0"/>
      <p:regular r:id="rId55"/>
    </p:embeddedFont>
    <p:embeddedFont>
      <p:font typeface="EB Garamond" panose="020B0604020202020204" charset="0"/>
      <p:regular r:id="rId56"/>
      <p:bold r:id="rId57"/>
      <p:italic r:id="rId58"/>
      <p:boldItalic r:id="rId59"/>
    </p:embeddedFont>
    <p:embeddedFont>
      <p:font typeface="Obra Letra" panose="020B0604020202020204" charset="0"/>
      <p:regular r:id="rId60"/>
    </p:embeddedFont>
    <p:embeddedFont>
      <p:font typeface="Charm Bold" panose="020B0604020202020204" charset="-34"/>
      <p:regular r:id="rId61"/>
    </p:embeddedFont>
    <p:embeddedFont>
      <p:font typeface="Breathing" panose="02000500000000000000" charset="0"/>
      <p:regular r:id="rId62"/>
    </p:embeddedFont>
    <p:embeddedFont>
      <p:font typeface="Black Mango" panose="020B0604020202020204" charset="0"/>
      <p:regular r:id="rId6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9706" autoAdjust="0"/>
    <p:restoredTop sz="94622" autoAdjust="0"/>
  </p:normalViewPr>
  <p:slideViewPr>
    <p:cSldViewPr>
      <p:cViewPr varScale="1">
        <p:scale>
          <a:sx n="41" d="100"/>
          <a:sy n="41" d="100"/>
        </p:scale>
        <p:origin x="30" y="17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font" Target="fonts/font2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61"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3.fntdata"/><Relationship Id="rId62" Type="http://schemas.openxmlformats.org/officeDocument/2006/relationships/font" Target="fonts/font2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2.sv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39.xml.rels><?xml version="1.0" encoding="UTF-8" standalone="yes"?>
<Relationships xmlns="http://schemas.openxmlformats.org/package/2006/relationships"><Relationship Id="rId8" Type="http://schemas.openxmlformats.org/officeDocument/2006/relationships/hyperlink" Target="http://www.ijcit.com188/" TargetMode="External"/><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2.sv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2.sv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grpSp>
        <p:nvGrpSpPr>
          <p:cNvPr id="2" name="Group 2"/>
          <p:cNvGrpSpPr/>
          <p:nvPr/>
        </p:nvGrpSpPr>
        <p:grpSpPr>
          <a:xfrm rot="-6623751">
            <a:off x="-7440215" y="1838161"/>
            <a:ext cx="13981343" cy="5748645"/>
            <a:chOff x="0" y="0"/>
            <a:chExt cx="6233160" cy="2562860"/>
          </a:xfrm>
        </p:grpSpPr>
        <p:sp>
          <p:nvSpPr>
            <p:cNvPr id="3" name="Freeform 3"/>
            <p:cNvSpPr/>
            <p:nvPr/>
          </p:nvSpPr>
          <p:spPr>
            <a:xfrm>
              <a:off x="0" y="-10160"/>
              <a:ext cx="6233160" cy="2584450"/>
            </a:xfrm>
            <a:custGeom>
              <a:avLst/>
              <a:gdLst/>
              <a:ahLst/>
              <a:cxnLst/>
              <a:rect l="l" t="t" r="r" b="b"/>
              <a:pathLst>
                <a:path w="6233160" h="2584450">
                  <a:moveTo>
                    <a:pt x="5897880" y="579120"/>
                  </a:moveTo>
                  <a:lnTo>
                    <a:pt x="3451860" y="40640"/>
                  </a:lnTo>
                  <a:cubicBezTo>
                    <a:pt x="3267710" y="0"/>
                    <a:pt x="2965450" y="0"/>
                    <a:pt x="2781300" y="40640"/>
                  </a:cubicBezTo>
                  <a:lnTo>
                    <a:pt x="335280" y="579120"/>
                  </a:lnTo>
                  <a:cubicBezTo>
                    <a:pt x="151130" y="619760"/>
                    <a:pt x="0" y="807720"/>
                    <a:pt x="0" y="996950"/>
                  </a:cubicBezTo>
                  <a:lnTo>
                    <a:pt x="0" y="1564640"/>
                  </a:lnTo>
                  <a:cubicBezTo>
                    <a:pt x="0" y="1757680"/>
                    <a:pt x="151130" y="1949450"/>
                    <a:pt x="335280" y="1991360"/>
                  </a:cubicBezTo>
                  <a:lnTo>
                    <a:pt x="2781300" y="2542540"/>
                  </a:lnTo>
                  <a:cubicBezTo>
                    <a:pt x="2965450" y="2584450"/>
                    <a:pt x="3267710" y="2584450"/>
                    <a:pt x="3451860" y="2542540"/>
                  </a:cubicBezTo>
                  <a:lnTo>
                    <a:pt x="5897880" y="1991360"/>
                  </a:lnTo>
                  <a:cubicBezTo>
                    <a:pt x="6082030" y="1949450"/>
                    <a:pt x="6233160" y="1757680"/>
                    <a:pt x="6233160" y="1564640"/>
                  </a:cubicBezTo>
                  <a:lnTo>
                    <a:pt x="6233160" y="996950"/>
                  </a:lnTo>
                  <a:cubicBezTo>
                    <a:pt x="6233160" y="807720"/>
                    <a:pt x="6082030" y="619760"/>
                    <a:pt x="5897880" y="579120"/>
                  </a:cubicBezTo>
                  <a:close/>
                </a:path>
              </a:pathLst>
            </a:custGeom>
            <a:solidFill>
              <a:srgbClr val="C25959"/>
            </a:solidFill>
          </p:spPr>
        </p:sp>
      </p:grpSp>
      <p:grpSp>
        <p:nvGrpSpPr>
          <p:cNvPr id="4" name="Group 4"/>
          <p:cNvGrpSpPr/>
          <p:nvPr/>
        </p:nvGrpSpPr>
        <p:grpSpPr>
          <a:xfrm rot="-3756612">
            <a:off x="11781138" y="2509756"/>
            <a:ext cx="13981343" cy="6487382"/>
            <a:chOff x="0" y="0"/>
            <a:chExt cx="6233160" cy="2892204"/>
          </a:xfrm>
        </p:grpSpPr>
        <p:sp>
          <p:nvSpPr>
            <p:cNvPr id="5" name="Freeform 5"/>
            <p:cNvSpPr/>
            <p:nvPr/>
          </p:nvSpPr>
          <p:spPr>
            <a:xfrm>
              <a:off x="0" y="-10160"/>
              <a:ext cx="6233160" cy="2913794"/>
            </a:xfrm>
            <a:custGeom>
              <a:avLst/>
              <a:gdLst/>
              <a:ahLst/>
              <a:cxnLst/>
              <a:rect l="l" t="t" r="r" b="b"/>
              <a:pathLst>
                <a:path w="6233160" h="2913794">
                  <a:moveTo>
                    <a:pt x="5897880" y="579120"/>
                  </a:moveTo>
                  <a:lnTo>
                    <a:pt x="3451860" y="40640"/>
                  </a:lnTo>
                  <a:cubicBezTo>
                    <a:pt x="3267710" y="0"/>
                    <a:pt x="2965450" y="0"/>
                    <a:pt x="2781300" y="40640"/>
                  </a:cubicBezTo>
                  <a:lnTo>
                    <a:pt x="335280" y="579120"/>
                  </a:lnTo>
                  <a:cubicBezTo>
                    <a:pt x="151130" y="619760"/>
                    <a:pt x="0" y="807720"/>
                    <a:pt x="0" y="996950"/>
                  </a:cubicBezTo>
                  <a:lnTo>
                    <a:pt x="0" y="1893984"/>
                  </a:lnTo>
                  <a:cubicBezTo>
                    <a:pt x="0" y="2087024"/>
                    <a:pt x="151130" y="2278794"/>
                    <a:pt x="335280" y="2320704"/>
                  </a:cubicBezTo>
                  <a:lnTo>
                    <a:pt x="2781300" y="2871884"/>
                  </a:lnTo>
                  <a:cubicBezTo>
                    <a:pt x="2965450" y="2913794"/>
                    <a:pt x="3267710" y="2913794"/>
                    <a:pt x="3451860" y="2871884"/>
                  </a:cubicBezTo>
                  <a:lnTo>
                    <a:pt x="5897880" y="2320704"/>
                  </a:lnTo>
                  <a:cubicBezTo>
                    <a:pt x="6082030" y="2278794"/>
                    <a:pt x="6233160" y="2087024"/>
                    <a:pt x="6233160" y="1893984"/>
                  </a:cubicBezTo>
                  <a:lnTo>
                    <a:pt x="6233160" y="996950"/>
                  </a:lnTo>
                  <a:cubicBezTo>
                    <a:pt x="6233160" y="807720"/>
                    <a:pt x="6082030" y="619760"/>
                    <a:pt x="5897880" y="579120"/>
                  </a:cubicBezTo>
                  <a:close/>
                </a:path>
              </a:pathLst>
            </a:custGeom>
            <a:solidFill>
              <a:srgbClr val="96050E"/>
            </a:solidFill>
          </p:spPr>
        </p:sp>
      </p:grpSp>
      <p:sp>
        <p:nvSpPr>
          <p:cNvPr id="6" name="TextBox 6"/>
          <p:cNvSpPr txBox="1"/>
          <p:nvPr/>
        </p:nvSpPr>
        <p:spPr>
          <a:xfrm>
            <a:off x="424698" y="481839"/>
            <a:ext cx="17438603" cy="9402830"/>
          </a:xfrm>
          <a:prstGeom prst="rect">
            <a:avLst/>
          </a:prstGeom>
        </p:spPr>
        <p:txBody>
          <a:bodyPr lIns="0" tIns="0" rIns="0" bIns="0" rtlCol="0" anchor="t">
            <a:spAutoFit/>
          </a:bodyPr>
          <a:lstStyle/>
          <a:p>
            <a:pPr algn="ctr">
              <a:lnSpc>
                <a:spcPts val="7664"/>
              </a:lnSpc>
              <a:spcBef>
                <a:spcPct val="0"/>
              </a:spcBef>
            </a:pPr>
            <a:r>
              <a:rPr lang="en-US" sz="5000" b="1" dirty="0">
                <a:solidFill>
                  <a:srgbClr val="184173"/>
                </a:solidFill>
                <a:latin typeface="Algerian" panose="04020705040A02060702" pitchFamily="82" charset="0"/>
              </a:rPr>
              <a:t>Enhancing Crime Prediction with </a:t>
            </a:r>
            <a:r>
              <a:rPr lang="en-US" sz="5000" b="1" dirty="0" err="1">
                <a:solidFill>
                  <a:srgbClr val="184173"/>
                </a:solidFill>
                <a:latin typeface="Algerian" panose="04020705040A02060702" pitchFamily="82" charset="0"/>
              </a:rPr>
              <a:t>2D</a:t>
            </a:r>
            <a:r>
              <a:rPr lang="en-US" sz="5000" b="1" dirty="0">
                <a:solidFill>
                  <a:srgbClr val="184173"/>
                </a:solidFill>
                <a:latin typeface="Algerian" panose="04020705040A02060702" pitchFamily="82" charset="0"/>
              </a:rPr>
              <a:t>-CNN Frameworks</a:t>
            </a:r>
          </a:p>
          <a:p>
            <a:pPr algn="ctr">
              <a:lnSpc>
                <a:spcPts val="3655"/>
              </a:lnSpc>
              <a:spcBef>
                <a:spcPct val="0"/>
              </a:spcBef>
            </a:pPr>
            <a:r>
              <a:rPr lang="en-US" sz="2611" dirty="0">
                <a:solidFill>
                  <a:srgbClr val="184173"/>
                </a:solidFill>
                <a:latin typeface="Kitsch Display Bold"/>
              </a:rPr>
              <a:t>A review of major project submitted to </a:t>
            </a:r>
          </a:p>
          <a:p>
            <a:pPr marL="180340" marR="422910" algn="ctr">
              <a:lnSpc>
                <a:spcPct val="150000"/>
              </a:lnSpc>
              <a:spcAft>
                <a:spcPts val="0"/>
              </a:spcAft>
              <a:tabLst>
                <a:tab pos="4951095" algn="l"/>
              </a:tabLst>
            </a:pPr>
            <a:r>
              <a:rPr lang="en-US" sz="2400" dirty="0" err="1">
                <a:solidFill>
                  <a:schemeClr val="tx2">
                    <a:lumMod val="75000"/>
                  </a:schemeClr>
                </a:solidFill>
                <a:effectLst/>
                <a:latin typeface="Charm Bold" panose="020B0604020202020204" charset="-34"/>
                <a:ea typeface="Times New Roman" panose="02020603050405020304" pitchFamily="18" charset="0"/>
                <a:cs typeface="Charm Bold" panose="020B0604020202020204" charset="-34"/>
              </a:rPr>
              <a:t>Ms</a:t>
            </a:r>
            <a:r>
              <a:rPr lang="en-US" sz="2400" dirty="0">
                <a:solidFill>
                  <a:schemeClr val="tx2">
                    <a:lumMod val="75000"/>
                  </a:schemeClr>
                </a:solidFill>
                <a:effectLst/>
                <a:latin typeface="Charm Bold" panose="020B0604020202020204" charset="-34"/>
                <a:ea typeface="Times New Roman" panose="02020603050405020304" pitchFamily="18" charset="0"/>
                <a:cs typeface="Charm Bold" panose="020B0604020202020204" charset="-34"/>
              </a:rPr>
              <a:t> Sara Fatima</a:t>
            </a:r>
            <a:endParaRPr lang="en-IN" sz="2400" dirty="0">
              <a:solidFill>
                <a:schemeClr val="tx2">
                  <a:lumMod val="75000"/>
                </a:schemeClr>
              </a:solidFill>
              <a:effectLst/>
              <a:latin typeface="Charm Bold" panose="020B0604020202020204" charset="-34"/>
              <a:ea typeface="Times New Roman" panose="02020603050405020304" pitchFamily="18" charset="0"/>
              <a:cs typeface="Charm Bold" panose="020B0604020202020204" charset="-34"/>
            </a:endParaRPr>
          </a:p>
          <a:p>
            <a:pPr algn="ctr">
              <a:lnSpc>
                <a:spcPts val="3517"/>
              </a:lnSpc>
              <a:spcBef>
                <a:spcPct val="0"/>
              </a:spcBef>
            </a:pPr>
            <a:r>
              <a:rPr lang="en-US" sz="2000" dirty="0">
                <a:solidFill>
                  <a:schemeClr val="tx2">
                    <a:lumMod val="75000"/>
                  </a:schemeClr>
                </a:solidFill>
                <a:effectLst/>
                <a:latin typeface="Playfair Display Bold" panose="020B0604020202020204" charset="0"/>
                <a:ea typeface="Times New Roman" panose="02020603050405020304" pitchFamily="18" charset="0"/>
              </a:rPr>
              <a:t>Asst. Professor, DEPARTMENT OF IT</a:t>
            </a:r>
            <a:endParaRPr lang="en-US" sz="2000" dirty="0">
              <a:solidFill>
                <a:schemeClr val="tx2">
                  <a:lumMod val="75000"/>
                </a:schemeClr>
              </a:solidFill>
              <a:latin typeface="Playfair Display Bold" panose="020B0604020202020204" charset="0"/>
            </a:endParaRPr>
          </a:p>
          <a:p>
            <a:pPr algn="ctr">
              <a:lnSpc>
                <a:spcPts val="2925"/>
              </a:lnSpc>
              <a:spcBef>
                <a:spcPct val="0"/>
              </a:spcBef>
            </a:pPr>
            <a:r>
              <a:rPr lang="en-US" sz="2089" dirty="0">
                <a:solidFill>
                  <a:srgbClr val="184173"/>
                </a:solidFill>
                <a:latin typeface="Playfair Display Bold"/>
              </a:rPr>
              <a:t>In partial fulfillment of the requirement for the award of a degree of </a:t>
            </a:r>
          </a:p>
          <a:p>
            <a:pPr algn="ctr">
              <a:lnSpc>
                <a:spcPts val="2925"/>
              </a:lnSpc>
              <a:spcBef>
                <a:spcPct val="0"/>
              </a:spcBef>
            </a:pPr>
            <a:endParaRPr lang="en-US" sz="2089" dirty="0">
              <a:solidFill>
                <a:srgbClr val="184173"/>
              </a:solidFill>
              <a:latin typeface="Playfair Display Bold"/>
            </a:endParaRPr>
          </a:p>
          <a:p>
            <a:pPr algn="ctr">
              <a:lnSpc>
                <a:spcPts val="2925"/>
              </a:lnSpc>
              <a:spcBef>
                <a:spcPct val="0"/>
              </a:spcBef>
            </a:pPr>
            <a:r>
              <a:rPr lang="en-US" sz="2089" dirty="0">
                <a:solidFill>
                  <a:srgbClr val="184173"/>
                </a:solidFill>
                <a:latin typeface="Cinzel Decorative Bold"/>
              </a:rPr>
              <a:t>BACHELOR OF TECHNOLOGY</a:t>
            </a:r>
          </a:p>
          <a:p>
            <a:pPr algn="ctr">
              <a:lnSpc>
                <a:spcPts val="2925"/>
              </a:lnSpc>
              <a:spcBef>
                <a:spcPct val="0"/>
              </a:spcBef>
            </a:pPr>
            <a:r>
              <a:rPr lang="en-US" sz="2089" dirty="0">
                <a:solidFill>
                  <a:srgbClr val="184173"/>
                </a:solidFill>
                <a:latin typeface="Cinzel Decorative Bold"/>
              </a:rPr>
              <a:t>In</a:t>
            </a:r>
          </a:p>
          <a:p>
            <a:pPr algn="ctr">
              <a:lnSpc>
                <a:spcPts val="2925"/>
              </a:lnSpc>
              <a:spcBef>
                <a:spcPct val="0"/>
              </a:spcBef>
            </a:pPr>
            <a:r>
              <a:rPr lang="en-US" sz="2089" dirty="0">
                <a:solidFill>
                  <a:srgbClr val="184173"/>
                </a:solidFill>
                <a:latin typeface="Cinzel Decorative Bold"/>
              </a:rPr>
              <a:t>INFORMATION TECHNOLOGY</a:t>
            </a:r>
          </a:p>
          <a:p>
            <a:pPr algn="ctr">
              <a:lnSpc>
                <a:spcPts val="3065"/>
              </a:lnSpc>
              <a:spcBef>
                <a:spcPct val="0"/>
              </a:spcBef>
            </a:pPr>
            <a:r>
              <a:rPr lang="en-US" sz="2189" dirty="0">
                <a:solidFill>
                  <a:srgbClr val="184173"/>
                </a:solidFill>
                <a:latin typeface="Cinzel Decorative Bold"/>
              </a:rPr>
              <a:t>By </a:t>
            </a:r>
          </a:p>
          <a:p>
            <a:pPr algn="ctr">
              <a:lnSpc>
                <a:spcPts val="3499"/>
              </a:lnSpc>
              <a:spcBef>
                <a:spcPct val="0"/>
              </a:spcBef>
            </a:pPr>
            <a:r>
              <a:rPr lang="en-US" sz="2499" dirty="0">
                <a:solidFill>
                  <a:srgbClr val="184173"/>
                </a:solidFill>
                <a:latin typeface="Charm"/>
              </a:rPr>
              <a:t>   </a:t>
            </a:r>
            <a:r>
              <a:rPr lang="en-US" sz="2499" dirty="0" err="1">
                <a:solidFill>
                  <a:srgbClr val="184173"/>
                </a:solidFill>
                <a:latin typeface="Charm Bold"/>
              </a:rPr>
              <a:t>Afeefa</a:t>
            </a:r>
            <a:r>
              <a:rPr lang="en-US" sz="2499" dirty="0">
                <a:solidFill>
                  <a:srgbClr val="184173"/>
                </a:solidFill>
                <a:latin typeface="Charm Bold"/>
              </a:rPr>
              <a:t> </a:t>
            </a:r>
            <a:r>
              <a:rPr lang="en-US" sz="2499" dirty="0" err="1">
                <a:solidFill>
                  <a:srgbClr val="184173"/>
                </a:solidFill>
                <a:latin typeface="Charm Bold"/>
              </a:rPr>
              <a:t>Shadaan</a:t>
            </a:r>
            <a:r>
              <a:rPr lang="en-US" sz="2499" dirty="0">
                <a:solidFill>
                  <a:srgbClr val="184173"/>
                </a:solidFill>
                <a:latin typeface="Charm Bold"/>
              </a:rPr>
              <a:t>                               </a:t>
            </a:r>
            <a:r>
              <a:rPr lang="en-US" sz="2499" dirty="0" err="1">
                <a:solidFill>
                  <a:srgbClr val="184173"/>
                </a:solidFill>
                <a:latin typeface="Charm Bold"/>
              </a:rPr>
              <a:t>20L51A1201</a:t>
            </a:r>
            <a:endParaRPr lang="en-US" sz="2499" dirty="0">
              <a:solidFill>
                <a:srgbClr val="184173"/>
              </a:solidFill>
              <a:latin typeface="Charm Bold"/>
            </a:endParaRPr>
          </a:p>
          <a:p>
            <a:pPr algn="ctr">
              <a:lnSpc>
                <a:spcPts val="3499"/>
              </a:lnSpc>
              <a:spcBef>
                <a:spcPct val="0"/>
              </a:spcBef>
            </a:pPr>
            <a:r>
              <a:rPr lang="en-US" sz="2499" dirty="0">
                <a:solidFill>
                  <a:srgbClr val="184173"/>
                </a:solidFill>
                <a:latin typeface="Charm Bold"/>
              </a:rPr>
              <a:t>     Raveena Ratan                               </a:t>
            </a:r>
            <a:r>
              <a:rPr lang="en-US" sz="2499" dirty="0" err="1">
                <a:solidFill>
                  <a:srgbClr val="184173"/>
                </a:solidFill>
                <a:latin typeface="Charm Bold"/>
              </a:rPr>
              <a:t>20L51A1225</a:t>
            </a:r>
            <a:endParaRPr lang="en-US" sz="2499" dirty="0">
              <a:solidFill>
                <a:srgbClr val="184173"/>
              </a:solidFill>
              <a:latin typeface="Charm Bold"/>
            </a:endParaRPr>
          </a:p>
          <a:p>
            <a:pPr algn="ctr">
              <a:lnSpc>
                <a:spcPts val="3499"/>
              </a:lnSpc>
              <a:spcBef>
                <a:spcPct val="0"/>
              </a:spcBef>
            </a:pPr>
            <a:r>
              <a:rPr lang="en-US" sz="2499" dirty="0">
                <a:solidFill>
                  <a:srgbClr val="184173"/>
                </a:solidFill>
                <a:latin typeface="Charm Bold"/>
              </a:rPr>
              <a:t>     Simran Mathur                               </a:t>
            </a:r>
            <a:r>
              <a:rPr lang="en-US" sz="2499" dirty="0" err="1">
                <a:solidFill>
                  <a:srgbClr val="184173"/>
                </a:solidFill>
                <a:latin typeface="Charm Bold"/>
              </a:rPr>
              <a:t>20L51A1234</a:t>
            </a:r>
            <a:endParaRPr lang="en-US" sz="2499" dirty="0">
              <a:solidFill>
                <a:srgbClr val="184173"/>
              </a:solidFill>
              <a:latin typeface="Charm Bold"/>
            </a:endParaRPr>
          </a:p>
          <a:p>
            <a:pPr algn="ctr">
              <a:lnSpc>
                <a:spcPts val="2925"/>
              </a:lnSpc>
              <a:spcBef>
                <a:spcPct val="0"/>
              </a:spcBef>
            </a:pPr>
            <a:endParaRPr lang="en-US" sz="2499" dirty="0">
              <a:solidFill>
                <a:srgbClr val="184173"/>
              </a:solidFill>
              <a:latin typeface="Charm Bold"/>
            </a:endParaRPr>
          </a:p>
          <a:p>
            <a:pPr algn="ctr">
              <a:lnSpc>
                <a:spcPts val="2925"/>
              </a:lnSpc>
              <a:spcBef>
                <a:spcPct val="0"/>
              </a:spcBef>
            </a:pPr>
            <a:endParaRPr lang="en-US" sz="2499" dirty="0">
              <a:solidFill>
                <a:srgbClr val="184173"/>
              </a:solidFill>
              <a:latin typeface="Charm Bold"/>
            </a:endParaRPr>
          </a:p>
          <a:p>
            <a:pPr algn="ctr">
              <a:lnSpc>
                <a:spcPts val="2925"/>
              </a:lnSpc>
              <a:spcBef>
                <a:spcPct val="0"/>
              </a:spcBef>
            </a:pPr>
            <a:endParaRPr lang="en-US" sz="2499" dirty="0">
              <a:solidFill>
                <a:srgbClr val="184173"/>
              </a:solidFill>
              <a:latin typeface="Charm Bold"/>
            </a:endParaRPr>
          </a:p>
          <a:p>
            <a:pPr algn="ctr">
              <a:lnSpc>
                <a:spcPts val="2925"/>
              </a:lnSpc>
              <a:spcBef>
                <a:spcPct val="0"/>
              </a:spcBef>
            </a:pPr>
            <a:endParaRPr lang="en-US" sz="2499" dirty="0">
              <a:solidFill>
                <a:srgbClr val="184173"/>
              </a:solidFill>
              <a:latin typeface="Charm Bold"/>
            </a:endParaRPr>
          </a:p>
          <a:p>
            <a:pPr algn="ctr">
              <a:lnSpc>
                <a:spcPts val="2925"/>
              </a:lnSpc>
              <a:spcBef>
                <a:spcPct val="0"/>
              </a:spcBef>
            </a:pPr>
            <a:r>
              <a:rPr lang="en-US" sz="2089" dirty="0">
                <a:solidFill>
                  <a:srgbClr val="184173"/>
                </a:solidFill>
                <a:latin typeface="Cinzel Decorative Bold"/>
              </a:rPr>
              <a:t>Department of Information Technology</a:t>
            </a:r>
          </a:p>
          <a:p>
            <a:pPr algn="ctr">
              <a:lnSpc>
                <a:spcPts val="2925"/>
              </a:lnSpc>
              <a:spcBef>
                <a:spcPct val="0"/>
              </a:spcBef>
            </a:pPr>
            <a:r>
              <a:rPr lang="en-US" sz="2089" dirty="0" err="1">
                <a:solidFill>
                  <a:srgbClr val="184173"/>
                </a:solidFill>
                <a:latin typeface="Cinzel Decorative Bold"/>
              </a:rPr>
              <a:t>Shadan</a:t>
            </a:r>
            <a:r>
              <a:rPr lang="en-US" sz="2089" dirty="0">
                <a:solidFill>
                  <a:srgbClr val="184173"/>
                </a:solidFill>
                <a:latin typeface="Cinzel Decorative Bold"/>
              </a:rPr>
              <a:t> Women’s College Of Engineering And Technology, Khairtabad.</a:t>
            </a:r>
          </a:p>
          <a:p>
            <a:pPr algn="ctr">
              <a:lnSpc>
                <a:spcPts val="2925"/>
              </a:lnSpc>
              <a:spcBef>
                <a:spcPct val="0"/>
              </a:spcBef>
            </a:pPr>
            <a:r>
              <a:rPr lang="en-US" sz="2089" dirty="0">
                <a:solidFill>
                  <a:srgbClr val="184173"/>
                </a:solidFill>
                <a:latin typeface="Cinzel Decorative Bold"/>
              </a:rPr>
              <a:t>Hyderabad-500 004</a:t>
            </a:r>
          </a:p>
          <a:p>
            <a:pPr algn="ctr">
              <a:lnSpc>
                <a:spcPts val="2925"/>
              </a:lnSpc>
              <a:spcBef>
                <a:spcPct val="0"/>
              </a:spcBef>
            </a:pPr>
            <a:r>
              <a:rPr lang="en-US" sz="2089" dirty="0">
                <a:solidFill>
                  <a:srgbClr val="184173"/>
                </a:solidFill>
                <a:latin typeface="Cinzel Decorative Bold"/>
              </a:rPr>
              <a:t>2023-2024</a:t>
            </a:r>
          </a:p>
          <a:p>
            <a:pPr algn="ctr">
              <a:lnSpc>
                <a:spcPts val="2925"/>
              </a:lnSpc>
              <a:spcBef>
                <a:spcPct val="0"/>
              </a:spcBef>
            </a:pPr>
            <a:endParaRPr lang="en-US" sz="2089" dirty="0">
              <a:solidFill>
                <a:srgbClr val="184173"/>
              </a:solidFill>
              <a:latin typeface="Cinzel Decorative Bold"/>
            </a:endParaRPr>
          </a:p>
        </p:txBody>
      </p:sp>
      <p:sp>
        <p:nvSpPr>
          <p:cNvPr id="7" name="Freeform 7"/>
          <p:cNvSpPr/>
          <p:nvPr/>
        </p:nvSpPr>
        <p:spPr>
          <a:xfrm>
            <a:off x="8207894" y="5754102"/>
            <a:ext cx="1872212" cy="1574186"/>
          </a:xfrm>
          <a:custGeom>
            <a:avLst/>
            <a:gdLst/>
            <a:ahLst/>
            <a:cxnLst/>
            <a:rect l="l" t="t" r="r" b="b"/>
            <a:pathLst>
              <a:path w="1872212" h="1574186">
                <a:moveTo>
                  <a:pt x="0" y="0"/>
                </a:moveTo>
                <a:lnTo>
                  <a:pt x="1872212" y="0"/>
                </a:lnTo>
                <a:lnTo>
                  <a:pt x="1872212" y="1574187"/>
                </a:lnTo>
                <a:lnTo>
                  <a:pt x="0" y="1574187"/>
                </a:lnTo>
                <a:lnTo>
                  <a:pt x="0" y="0"/>
                </a:lnTo>
                <a:close/>
              </a:path>
            </a:pathLst>
          </a:custGeom>
          <a:blipFill>
            <a:blip r:embed="rId2"/>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906183" y="-5668892"/>
            <a:ext cx="10812392" cy="10812392"/>
          </a:xfrm>
          <a:custGeom>
            <a:avLst/>
            <a:gdLst/>
            <a:ahLst/>
            <a:cxnLst/>
            <a:rect l="l" t="t" r="r" b="b"/>
            <a:pathLst>
              <a:path w="10812392" h="10812392">
                <a:moveTo>
                  <a:pt x="0" y="0"/>
                </a:moveTo>
                <a:lnTo>
                  <a:pt x="10812392" y="0"/>
                </a:lnTo>
                <a:lnTo>
                  <a:pt x="10812392" y="10812392"/>
                </a:lnTo>
                <a:lnTo>
                  <a:pt x="0" y="10812392"/>
                </a:lnTo>
                <a:lnTo>
                  <a:pt x="0" y="0"/>
                </a:lnTo>
                <a:close/>
              </a:path>
            </a:pathLst>
          </a:custGeom>
          <a:blipFill>
            <a:blip r:embed="rId2">
              <a:alphaModFix amt="47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3336417" y="4078153"/>
            <a:ext cx="5764383" cy="5764383"/>
          </a:xfrm>
          <a:custGeom>
            <a:avLst/>
            <a:gdLst/>
            <a:ahLst/>
            <a:cxnLst/>
            <a:rect l="l" t="t" r="r" b="b"/>
            <a:pathLst>
              <a:path w="5764383" h="5764383">
                <a:moveTo>
                  <a:pt x="0" y="0"/>
                </a:moveTo>
                <a:lnTo>
                  <a:pt x="5764383" y="0"/>
                </a:lnTo>
                <a:lnTo>
                  <a:pt x="5764383" y="5764383"/>
                </a:lnTo>
                <a:lnTo>
                  <a:pt x="0" y="5764383"/>
                </a:lnTo>
                <a:lnTo>
                  <a:pt x="0" y="0"/>
                </a:lnTo>
                <a:close/>
              </a:path>
            </a:pathLst>
          </a:custGeom>
          <a:blipFill>
            <a:blip r:embed="rId4">
              <a:alphaModFix amt="30000"/>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0" y="7404809"/>
            <a:ext cx="5764383" cy="5764383"/>
          </a:xfrm>
          <a:custGeom>
            <a:avLst/>
            <a:gdLst/>
            <a:ahLst/>
            <a:cxnLst/>
            <a:rect l="l" t="t" r="r" b="b"/>
            <a:pathLst>
              <a:path w="5764383" h="5764383">
                <a:moveTo>
                  <a:pt x="0" y="0"/>
                </a:moveTo>
                <a:lnTo>
                  <a:pt x="5764383" y="0"/>
                </a:lnTo>
                <a:lnTo>
                  <a:pt x="5764383" y="5764382"/>
                </a:lnTo>
                <a:lnTo>
                  <a:pt x="0" y="5764382"/>
                </a:lnTo>
                <a:lnTo>
                  <a:pt x="0" y="0"/>
                </a:lnTo>
                <a:close/>
              </a:path>
            </a:pathLst>
          </a:custGeom>
          <a:blipFill>
            <a:blip r:embed="rId6">
              <a:alphaModFix amt="51000"/>
              <a:extLst>
                <a:ext uri="{96DAC541-7B7A-43D3-8B79-37D633B846F1}">
                  <asvg:svgBlip xmlns:asvg="http://schemas.microsoft.com/office/drawing/2016/SVG/main" xmlns="" r:embed="rId7"/>
                </a:ext>
              </a:extLst>
            </a:blip>
            <a:stretch>
              <a:fillRect/>
            </a:stretch>
          </a:blipFill>
        </p:spPr>
      </p:sp>
      <p:sp>
        <p:nvSpPr>
          <p:cNvPr id="5" name="TextBox 5"/>
          <p:cNvSpPr txBox="1"/>
          <p:nvPr/>
        </p:nvSpPr>
        <p:spPr>
          <a:xfrm>
            <a:off x="582613" y="1379441"/>
            <a:ext cx="17366613" cy="12050735"/>
          </a:xfrm>
          <a:prstGeom prst="rect">
            <a:avLst/>
          </a:prstGeom>
        </p:spPr>
        <p:txBody>
          <a:bodyPr wrap="square" lIns="0" tIns="0" rIns="0" bIns="0" numCol="2" rtlCol="0" anchor="t">
            <a:spAutoFit/>
          </a:bodyPr>
          <a:lstStyle/>
          <a:p>
            <a:pPr marL="342900" marR="13335" indent="-342900" algn="just">
              <a:lnSpc>
                <a:spcPct val="150000"/>
              </a:lnSpc>
              <a:spcBef>
                <a:spcPts val="1200"/>
              </a:spcBef>
              <a:spcAft>
                <a:spcPts val="1200"/>
              </a:spcAft>
              <a:buFont typeface="Wingdings" panose="05000000000000000000" pitchFamily="2" charset="2"/>
              <a:buChar char="Ø"/>
            </a:pPr>
            <a:r>
              <a:rPr lang="en-US" sz="2500" b="1" dirty="0">
                <a:solidFill>
                  <a:srgbClr val="C00000"/>
                </a:solidFill>
                <a:effectLst/>
                <a:latin typeface="EB Garamond" panose="00000500000000000000" pitchFamily="2" charset="0"/>
                <a:ea typeface="EB Garamond" panose="00000500000000000000" pitchFamily="2" charset="0"/>
              </a:rPr>
              <a:t>HARDWARE REQUIREMENTS</a:t>
            </a:r>
            <a:endParaRPr lang="en-IN" sz="2500" dirty="0">
              <a:solidFill>
                <a:srgbClr val="C00000"/>
              </a:solidFill>
              <a:effectLst/>
              <a:latin typeface="EB Garamond" panose="00000500000000000000" pitchFamily="2" charset="0"/>
              <a:ea typeface="EB Garamond" panose="00000500000000000000" pitchFamily="2" charset="0"/>
            </a:endParaRPr>
          </a:p>
          <a:p>
            <a:pPr marL="342900" marR="13335" indent="-342900" algn="just">
              <a:lnSpc>
                <a:spcPct val="150000"/>
              </a:lnSpc>
              <a:buFont typeface="Courier New" panose="02070309020205020404" pitchFamily="49" charset="0"/>
              <a:buChar char="o"/>
            </a:pPr>
            <a:r>
              <a:rPr lang="en-US" sz="2000" dirty="0">
                <a:solidFill>
                  <a:schemeClr val="accent1">
                    <a:lumMod val="75000"/>
                  </a:schemeClr>
                </a:solidFill>
                <a:effectLst/>
                <a:latin typeface="EB Garamond" panose="00000500000000000000" pitchFamily="2" charset="0"/>
                <a:ea typeface="EB Garamond" panose="00000500000000000000" pitchFamily="2" charset="0"/>
              </a:rPr>
              <a:t>Processor              	 	: Intel </a:t>
            </a:r>
            <a:r>
              <a:rPr lang="en-US" sz="2000" dirty="0" err="1">
                <a:solidFill>
                  <a:schemeClr val="accent1">
                    <a:lumMod val="75000"/>
                  </a:schemeClr>
                </a:solidFill>
                <a:effectLst/>
                <a:latin typeface="EB Garamond" panose="00000500000000000000" pitchFamily="2" charset="0"/>
                <a:ea typeface="EB Garamond" panose="00000500000000000000" pitchFamily="2" charset="0"/>
              </a:rPr>
              <a:t>i3</a:t>
            </a:r>
            <a:endParaRPr lang="en-IN" sz="2000" dirty="0">
              <a:solidFill>
                <a:schemeClr val="accent1">
                  <a:lumMod val="75000"/>
                </a:schemeClr>
              </a:solidFill>
              <a:effectLst/>
              <a:latin typeface="EB Garamond" panose="00000500000000000000" pitchFamily="2" charset="0"/>
              <a:ea typeface="EB Garamond" panose="00000500000000000000" pitchFamily="2" charset="0"/>
            </a:endParaRPr>
          </a:p>
          <a:p>
            <a:pPr marL="342900" marR="13335" indent="-342900" algn="just">
              <a:lnSpc>
                <a:spcPct val="150000"/>
              </a:lnSpc>
              <a:buFont typeface="Courier New" panose="02070309020205020404" pitchFamily="49" charset="0"/>
              <a:buChar char="o"/>
            </a:pPr>
            <a:r>
              <a:rPr lang="en-US" sz="2000" dirty="0">
                <a:solidFill>
                  <a:schemeClr val="accent1">
                    <a:lumMod val="75000"/>
                  </a:schemeClr>
                </a:solidFill>
                <a:effectLst/>
                <a:latin typeface="EB Garamond" panose="00000500000000000000" pitchFamily="2" charset="0"/>
                <a:ea typeface="EB Garamond" panose="00000500000000000000" pitchFamily="2" charset="0"/>
              </a:rPr>
              <a:t>RAM                   		: 32 GB</a:t>
            </a:r>
            <a:endParaRPr lang="en-IN" sz="2000" dirty="0">
              <a:solidFill>
                <a:schemeClr val="accent1">
                  <a:lumMod val="75000"/>
                </a:schemeClr>
              </a:solidFill>
              <a:effectLst/>
              <a:latin typeface="EB Garamond" panose="00000500000000000000" pitchFamily="2" charset="0"/>
              <a:ea typeface="EB Garamond" panose="00000500000000000000" pitchFamily="2" charset="0"/>
            </a:endParaRPr>
          </a:p>
          <a:p>
            <a:pPr marL="342900" marR="13335" indent="-342900" algn="just">
              <a:lnSpc>
                <a:spcPct val="150000"/>
              </a:lnSpc>
              <a:buFont typeface="Courier New" panose="02070309020205020404" pitchFamily="49" charset="0"/>
              <a:buChar char="o"/>
            </a:pPr>
            <a:r>
              <a:rPr lang="en-US" sz="2000" dirty="0">
                <a:solidFill>
                  <a:schemeClr val="accent1">
                    <a:lumMod val="75000"/>
                  </a:schemeClr>
                </a:solidFill>
                <a:effectLst/>
                <a:latin typeface="EB Garamond" panose="00000500000000000000" pitchFamily="2" charset="0"/>
                <a:ea typeface="EB Garamond" panose="00000500000000000000" pitchFamily="2" charset="0"/>
              </a:rPr>
              <a:t>Hard Disk Drive 	 	: Minimum 1 TB </a:t>
            </a:r>
            <a:endParaRPr lang="en-IN" sz="2000" dirty="0">
              <a:solidFill>
                <a:schemeClr val="accent1">
                  <a:lumMod val="75000"/>
                </a:schemeClr>
              </a:solidFill>
              <a:effectLst/>
              <a:latin typeface="EB Garamond" panose="00000500000000000000" pitchFamily="2" charset="0"/>
              <a:ea typeface="EB Garamond" panose="00000500000000000000" pitchFamily="2" charset="0"/>
            </a:endParaRPr>
          </a:p>
          <a:p>
            <a:pPr marL="342900" marR="13335" indent="-342900" algn="just">
              <a:lnSpc>
                <a:spcPct val="150000"/>
              </a:lnSpc>
              <a:buFont typeface="Courier New" panose="02070309020205020404" pitchFamily="49" charset="0"/>
              <a:buChar char="o"/>
            </a:pPr>
            <a:r>
              <a:rPr lang="en-US" sz="2000" dirty="0">
                <a:solidFill>
                  <a:schemeClr val="accent1">
                    <a:lumMod val="75000"/>
                  </a:schemeClr>
                </a:solidFill>
                <a:effectLst/>
                <a:latin typeface="EB Garamond" panose="00000500000000000000" pitchFamily="2" charset="0"/>
                <a:ea typeface="EB Garamond" panose="00000500000000000000" pitchFamily="2" charset="0"/>
              </a:rPr>
              <a:t>Monitor            	 	                  : 27" Color Monitor</a:t>
            </a:r>
            <a:endParaRPr lang="en-IN" sz="2000" dirty="0">
              <a:solidFill>
                <a:schemeClr val="accent1">
                  <a:lumMod val="75000"/>
                </a:schemeClr>
              </a:solidFill>
              <a:effectLst/>
              <a:latin typeface="EB Garamond" panose="00000500000000000000" pitchFamily="2" charset="0"/>
              <a:ea typeface="EB Garamond" panose="00000500000000000000" pitchFamily="2" charset="0"/>
            </a:endParaRPr>
          </a:p>
          <a:p>
            <a:pPr marR="13335" algn="just">
              <a:lnSpc>
                <a:spcPct val="150000"/>
              </a:lnSpc>
            </a:pPr>
            <a:endParaRPr lang="en-US" sz="2500" dirty="0">
              <a:effectLst/>
              <a:latin typeface="EB Garamond" panose="00000500000000000000" pitchFamily="2" charset="0"/>
              <a:ea typeface="EB Garamond" panose="00000500000000000000" pitchFamily="2" charset="0"/>
            </a:endParaRPr>
          </a:p>
          <a:p>
            <a:pPr marL="342900" marR="13335" indent="-342900" algn="just">
              <a:lnSpc>
                <a:spcPct val="150000"/>
              </a:lnSpc>
              <a:spcBef>
                <a:spcPts val="1200"/>
              </a:spcBef>
              <a:spcAft>
                <a:spcPts val="1200"/>
              </a:spcAft>
              <a:buFont typeface="Wingdings" panose="05000000000000000000" pitchFamily="2" charset="2"/>
              <a:buChar char="Ø"/>
            </a:pPr>
            <a:r>
              <a:rPr lang="en-US" sz="2500" b="1" dirty="0">
                <a:solidFill>
                  <a:srgbClr val="C00000"/>
                </a:solidFill>
                <a:effectLst/>
                <a:latin typeface="EB Garamond" panose="00000500000000000000" pitchFamily="2" charset="0"/>
                <a:ea typeface="EB Garamond" panose="00000500000000000000" pitchFamily="2" charset="0"/>
              </a:rPr>
              <a:t>SOFTWARE REQUIREMENTS</a:t>
            </a:r>
            <a:endParaRPr lang="en-IN" sz="2500" dirty="0">
              <a:solidFill>
                <a:srgbClr val="C00000"/>
              </a:solidFill>
              <a:effectLst/>
              <a:latin typeface="EB Garamond" panose="00000500000000000000" pitchFamily="2" charset="0"/>
              <a:ea typeface="EB Garamond" panose="00000500000000000000" pitchFamily="2" charset="0"/>
            </a:endParaRPr>
          </a:p>
          <a:p>
            <a:pPr marL="342900" marR="13335" indent="-342900" algn="just">
              <a:lnSpc>
                <a:spcPct val="150000"/>
              </a:lnSpc>
              <a:buFont typeface="Courier New" panose="02070309020205020404" pitchFamily="49" charset="0"/>
              <a:buChar char="o"/>
            </a:pPr>
            <a:r>
              <a:rPr lang="en-US" sz="2000" dirty="0">
                <a:solidFill>
                  <a:schemeClr val="accent1">
                    <a:lumMod val="75000"/>
                  </a:schemeClr>
                </a:solidFill>
                <a:effectLst/>
                <a:latin typeface="EB Garamond" panose="00000500000000000000" pitchFamily="2" charset="0"/>
                <a:ea typeface="EB Garamond" panose="00000500000000000000" pitchFamily="2" charset="0"/>
              </a:rPr>
              <a:t>Front End/GUI Tool       	: Microsoft Visual Studio 2018</a:t>
            </a:r>
            <a:endParaRPr lang="en-IN" sz="2000" dirty="0">
              <a:solidFill>
                <a:schemeClr val="accent1">
                  <a:lumMod val="75000"/>
                </a:schemeClr>
              </a:solidFill>
              <a:effectLst/>
              <a:latin typeface="EB Garamond" panose="00000500000000000000" pitchFamily="2" charset="0"/>
              <a:ea typeface="EB Garamond" panose="00000500000000000000" pitchFamily="2" charset="0"/>
            </a:endParaRPr>
          </a:p>
          <a:p>
            <a:pPr marL="342900" marR="13335" indent="-342900" algn="just">
              <a:lnSpc>
                <a:spcPct val="150000"/>
              </a:lnSpc>
              <a:buFont typeface="Courier New" panose="02070309020205020404" pitchFamily="49" charset="0"/>
              <a:buChar char="o"/>
            </a:pPr>
            <a:r>
              <a:rPr lang="en-US" sz="2000" dirty="0">
                <a:solidFill>
                  <a:schemeClr val="accent1">
                    <a:lumMod val="75000"/>
                  </a:schemeClr>
                </a:solidFill>
                <a:effectLst/>
                <a:latin typeface="EB Garamond" panose="00000500000000000000" pitchFamily="2" charset="0"/>
                <a:ea typeface="EB Garamond" panose="00000500000000000000" pitchFamily="2" charset="0"/>
              </a:rPr>
              <a:t>Operating System            	                  : Windows 10 64-bit</a:t>
            </a:r>
            <a:endParaRPr lang="en-IN" sz="2000" dirty="0">
              <a:solidFill>
                <a:schemeClr val="accent1">
                  <a:lumMod val="75000"/>
                </a:schemeClr>
              </a:solidFill>
              <a:effectLst/>
              <a:latin typeface="EB Garamond" panose="00000500000000000000" pitchFamily="2" charset="0"/>
              <a:ea typeface="EB Garamond" panose="00000500000000000000" pitchFamily="2" charset="0"/>
            </a:endParaRPr>
          </a:p>
          <a:p>
            <a:pPr marL="342900" marR="13335" indent="-342900" algn="just">
              <a:lnSpc>
                <a:spcPct val="150000"/>
              </a:lnSpc>
              <a:buFont typeface="Courier New" panose="02070309020205020404" pitchFamily="49" charset="0"/>
              <a:buChar char="o"/>
            </a:pPr>
            <a:r>
              <a:rPr lang="en-US" sz="2000" dirty="0">
                <a:solidFill>
                  <a:schemeClr val="accent1">
                    <a:lumMod val="75000"/>
                  </a:schemeClr>
                </a:solidFill>
                <a:effectLst/>
                <a:latin typeface="EB Garamond" panose="00000500000000000000" pitchFamily="2" charset="0"/>
                <a:ea typeface="EB Garamond" panose="00000500000000000000" pitchFamily="2" charset="0"/>
              </a:rPr>
              <a:t>Language			: PYTHON</a:t>
            </a:r>
            <a:endParaRPr lang="en-IN" sz="2000" dirty="0">
              <a:solidFill>
                <a:schemeClr val="accent1">
                  <a:lumMod val="75000"/>
                </a:schemeClr>
              </a:solidFill>
              <a:effectLst/>
              <a:latin typeface="EB Garamond" panose="00000500000000000000" pitchFamily="2" charset="0"/>
              <a:ea typeface="EB Garamond" panose="00000500000000000000" pitchFamily="2" charset="0"/>
            </a:endParaRPr>
          </a:p>
          <a:p>
            <a:pPr marL="342900" marR="13335" indent="-342900" algn="just">
              <a:lnSpc>
                <a:spcPct val="150000"/>
              </a:lnSpc>
              <a:buFont typeface="Courier New" panose="02070309020205020404" pitchFamily="49" charset="0"/>
              <a:buChar char="o"/>
            </a:pPr>
            <a:r>
              <a:rPr lang="en-US" sz="2000" dirty="0">
                <a:solidFill>
                  <a:schemeClr val="accent1">
                    <a:lumMod val="75000"/>
                  </a:schemeClr>
                </a:solidFill>
                <a:effectLst/>
                <a:latin typeface="EB Garamond" panose="00000500000000000000" pitchFamily="2" charset="0"/>
                <a:ea typeface="EB Garamond" panose="00000500000000000000" pitchFamily="2" charset="0"/>
              </a:rPr>
              <a:t>Application			: Window Application</a:t>
            </a:r>
            <a:endParaRPr lang="en-IN" sz="2000" dirty="0">
              <a:solidFill>
                <a:schemeClr val="accent1">
                  <a:lumMod val="75000"/>
                </a:schemeClr>
              </a:solidFill>
              <a:effectLst/>
              <a:latin typeface="EB Garamond" panose="00000500000000000000" pitchFamily="2" charset="0"/>
              <a:ea typeface="EB Garamond" panose="00000500000000000000" pitchFamily="2" charset="0"/>
            </a:endParaRPr>
          </a:p>
          <a:p>
            <a:pPr marL="342900" marR="13335" indent="-342900" algn="just">
              <a:lnSpc>
                <a:spcPct val="150000"/>
              </a:lnSpc>
              <a:buFont typeface="Courier New" panose="02070309020205020404" pitchFamily="49" charset="0"/>
              <a:buChar char="o"/>
            </a:pPr>
            <a:r>
              <a:rPr lang="en-US" sz="2000" dirty="0">
                <a:solidFill>
                  <a:schemeClr val="accent1">
                    <a:lumMod val="75000"/>
                  </a:schemeClr>
                </a:solidFill>
                <a:effectLst/>
                <a:latin typeface="EB Garamond" panose="00000500000000000000" pitchFamily="2" charset="0"/>
                <a:ea typeface="EB Garamond" panose="00000500000000000000" pitchFamily="2" charset="0"/>
              </a:rPr>
              <a:t>Back End			: SQL SERVER 2005</a:t>
            </a:r>
            <a:endParaRPr lang="en-IN" sz="2000" dirty="0">
              <a:solidFill>
                <a:schemeClr val="accent1">
                  <a:lumMod val="75000"/>
                </a:schemeClr>
              </a:solidFill>
              <a:effectLst/>
              <a:latin typeface="EB Garamond" panose="00000500000000000000" pitchFamily="2" charset="0"/>
              <a:ea typeface="EB Garamond" panose="00000500000000000000" pitchFamily="2" charset="0"/>
            </a:endParaRPr>
          </a:p>
          <a:p>
            <a:pPr marR="13335" algn="just">
              <a:lnSpc>
                <a:spcPct val="150000"/>
              </a:lnSpc>
            </a:pPr>
            <a:r>
              <a:rPr lang="en-US" sz="2500" dirty="0">
                <a:effectLst/>
                <a:latin typeface="EB Garamond" panose="00000500000000000000" pitchFamily="2" charset="0"/>
                <a:ea typeface="EB Garamond" panose="00000500000000000000" pitchFamily="2" charset="0"/>
              </a:rPr>
              <a:t> </a:t>
            </a:r>
            <a:r>
              <a:rPr lang="en-US" sz="2500" b="1" dirty="0">
                <a:effectLst/>
                <a:latin typeface="EB Garamond" panose="00000500000000000000" pitchFamily="2" charset="0"/>
                <a:ea typeface="EB Garamond" panose="00000500000000000000" pitchFamily="2" charset="0"/>
              </a:rPr>
              <a:t> </a:t>
            </a:r>
          </a:p>
          <a:p>
            <a:pPr marR="13335" algn="just">
              <a:lnSpc>
                <a:spcPct val="150000"/>
              </a:lnSpc>
            </a:pPr>
            <a:endParaRPr lang="en-US" sz="2500" b="1" dirty="0">
              <a:latin typeface="EB Garamond" panose="00000500000000000000" pitchFamily="2" charset="0"/>
              <a:ea typeface="EB Garamond" panose="00000500000000000000" pitchFamily="2" charset="0"/>
            </a:endParaRPr>
          </a:p>
          <a:p>
            <a:pPr marR="13335" algn="just">
              <a:lnSpc>
                <a:spcPct val="150000"/>
              </a:lnSpc>
            </a:pPr>
            <a:endParaRPr lang="en-US" sz="2500" b="1" dirty="0">
              <a:effectLst/>
              <a:latin typeface="EB Garamond" panose="00000500000000000000" pitchFamily="2" charset="0"/>
              <a:ea typeface="EB Garamond" panose="00000500000000000000" pitchFamily="2" charset="0"/>
            </a:endParaRPr>
          </a:p>
          <a:p>
            <a:pPr marR="13335" algn="just">
              <a:lnSpc>
                <a:spcPct val="150000"/>
              </a:lnSpc>
            </a:pPr>
            <a:endParaRPr lang="en-US" sz="2500" b="1" dirty="0">
              <a:latin typeface="EB Garamond" panose="00000500000000000000" pitchFamily="2" charset="0"/>
              <a:ea typeface="EB Garamond" panose="00000500000000000000" pitchFamily="2" charset="0"/>
            </a:endParaRPr>
          </a:p>
          <a:p>
            <a:pPr marR="13335" algn="just">
              <a:lnSpc>
                <a:spcPct val="150000"/>
              </a:lnSpc>
            </a:pPr>
            <a:endParaRPr lang="en-US" sz="2500" b="1" dirty="0">
              <a:effectLst/>
              <a:latin typeface="EB Garamond" panose="00000500000000000000" pitchFamily="2" charset="0"/>
              <a:ea typeface="EB Garamond" panose="00000500000000000000" pitchFamily="2" charset="0"/>
            </a:endParaRPr>
          </a:p>
          <a:p>
            <a:pPr marR="13335" algn="just">
              <a:lnSpc>
                <a:spcPct val="150000"/>
              </a:lnSpc>
            </a:pPr>
            <a:endParaRPr lang="en-US" sz="2500" b="1" dirty="0">
              <a:latin typeface="EB Garamond" panose="00000500000000000000" pitchFamily="2" charset="0"/>
              <a:ea typeface="EB Garamond" panose="00000500000000000000" pitchFamily="2" charset="0"/>
            </a:endParaRPr>
          </a:p>
          <a:p>
            <a:pPr marR="13335" algn="just">
              <a:lnSpc>
                <a:spcPct val="150000"/>
              </a:lnSpc>
            </a:pPr>
            <a:endParaRPr lang="en-US" sz="2500" b="1" dirty="0">
              <a:effectLst/>
              <a:latin typeface="EB Garamond" panose="00000500000000000000" pitchFamily="2" charset="0"/>
              <a:ea typeface="EB Garamond" panose="00000500000000000000" pitchFamily="2" charset="0"/>
            </a:endParaRPr>
          </a:p>
          <a:p>
            <a:pPr marR="13335" algn="just">
              <a:lnSpc>
                <a:spcPct val="150000"/>
              </a:lnSpc>
            </a:pPr>
            <a:endParaRPr lang="en-US" sz="2500" b="1" dirty="0">
              <a:latin typeface="EB Garamond" panose="00000500000000000000" pitchFamily="2" charset="0"/>
              <a:ea typeface="EB Garamond" panose="00000500000000000000" pitchFamily="2" charset="0"/>
            </a:endParaRPr>
          </a:p>
          <a:p>
            <a:pPr marR="13335" algn="just">
              <a:lnSpc>
                <a:spcPct val="150000"/>
              </a:lnSpc>
            </a:pPr>
            <a:endParaRPr lang="en-US" sz="2500" b="1" dirty="0">
              <a:effectLst/>
              <a:latin typeface="EB Garamond" panose="00000500000000000000" pitchFamily="2" charset="0"/>
              <a:ea typeface="EB Garamond" panose="00000500000000000000" pitchFamily="2" charset="0"/>
            </a:endParaRPr>
          </a:p>
          <a:p>
            <a:pPr marR="13335" algn="just">
              <a:lnSpc>
                <a:spcPct val="150000"/>
              </a:lnSpc>
            </a:pPr>
            <a:endParaRPr lang="en-US" sz="2500" b="1" dirty="0">
              <a:effectLst/>
              <a:latin typeface="EB Garamond" panose="00000500000000000000" pitchFamily="2" charset="0"/>
              <a:ea typeface="EB Garamond" panose="00000500000000000000" pitchFamily="2" charset="0"/>
            </a:endParaRPr>
          </a:p>
          <a:p>
            <a:pPr marL="342900" marR="13335" indent="-342900" algn="just">
              <a:lnSpc>
                <a:spcPct val="150000"/>
              </a:lnSpc>
              <a:buFont typeface="Wingdings" panose="05000000000000000000" pitchFamily="2" charset="2"/>
              <a:buChar char="Ø"/>
            </a:pPr>
            <a:r>
              <a:rPr lang="en-US" sz="2500" b="1" dirty="0">
                <a:solidFill>
                  <a:srgbClr val="C00000"/>
                </a:solidFill>
                <a:effectLst/>
                <a:latin typeface="EB Garamond" panose="00000500000000000000" pitchFamily="2" charset="0"/>
                <a:ea typeface="EB Garamond" panose="00000500000000000000" pitchFamily="2" charset="0"/>
              </a:rPr>
              <a:t>FUNCTIONAL REQUIREMENTS</a:t>
            </a:r>
            <a:endParaRPr lang="en-IN" sz="2500" dirty="0">
              <a:solidFill>
                <a:srgbClr val="C00000"/>
              </a:solidFill>
              <a:effectLst/>
              <a:latin typeface="EB Garamond" panose="00000500000000000000" pitchFamily="2" charset="0"/>
              <a:ea typeface="EB Garamond" panose="00000500000000000000" pitchFamily="2" charset="0"/>
            </a:endParaRPr>
          </a:p>
          <a:p>
            <a:pPr marL="342900" marR="13335" lvl="0" indent="-342900" algn="just">
              <a:spcBef>
                <a:spcPts val="1200"/>
              </a:spcBef>
              <a:spcAft>
                <a:spcPts val="600"/>
              </a:spcAft>
              <a:buFont typeface="Courier New" panose="02070309020205020404" pitchFamily="49" charset="0"/>
              <a:buChar char="o"/>
            </a:pPr>
            <a:r>
              <a:rPr lang="en-US" sz="2000" dirty="0">
                <a:solidFill>
                  <a:schemeClr val="accent1">
                    <a:lumMod val="75000"/>
                  </a:schemeClr>
                </a:solidFill>
                <a:effectLst/>
                <a:latin typeface="EB Garamond" panose="00000500000000000000" pitchFamily="2" charset="0"/>
                <a:ea typeface="EB Garamond" panose="00000500000000000000" pitchFamily="2" charset="0"/>
              </a:rPr>
              <a:t>Data Collection</a:t>
            </a:r>
            <a:endParaRPr lang="en-IN" sz="2000" dirty="0">
              <a:solidFill>
                <a:schemeClr val="accent1">
                  <a:lumMod val="75000"/>
                </a:schemeClr>
              </a:solidFill>
              <a:effectLst/>
              <a:latin typeface="EB Garamond" panose="00000500000000000000" pitchFamily="2" charset="0"/>
              <a:ea typeface="EB Garamond" panose="00000500000000000000" pitchFamily="2" charset="0"/>
            </a:endParaRPr>
          </a:p>
          <a:p>
            <a:pPr marL="342900" marR="13335" lvl="0" indent="-342900" algn="just">
              <a:spcBef>
                <a:spcPts val="1200"/>
              </a:spcBef>
              <a:spcAft>
                <a:spcPts val="600"/>
              </a:spcAft>
              <a:buFont typeface="Courier New" panose="02070309020205020404" pitchFamily="49" charset="0"/>
              <a:buChar char="o"/>
            </a:pPr>
            <a:r>
              <a:rPr lang="en-US" sz="2000" dirty="0">
                <a:solidFill>
                  <a:schemeClr val="accent1">
                    <a:lumMod val="75000"/>
                  </a:schemeClr>
                </a:solidFill>
                <a:effectLst/>
                <a:latin typeface="EB Garamond" panose="00000500000000000000" pitchFamily="2" charset="0"/>
                <a:ea typeface="EB Garamond" panose="00000500000000000000" pitchFamily="2" charset="0"/>
              </a:rPr>
              <a:t>Data Analysis</a:t>
            </a:r>
          </a:p>
          <a:p>
            <a:pPr marL="342900" marR="13335" lvl="0" indent="-342900" algn="just">
              <a:spcBef>
                <a:spcPts val="1200"/>
              </a:spcBef>
              <a:spcAft>
                <a:spcPts val="600"/>
              </a:spcAft>
              <a:buFont typeface="Courier New" panose="02070309020205020404" pitchFamily="49" charset="0"/>
              <a:buChar char="o"/>
            </a:pPr>
            <a:r>
              <a:rPr lang="en-US" sz="2000" dirty="0">
                <a:solidFill>
                  <a:schemeClr val="accent1">
                    <a:lumMod val="75000"/>
                  </a:schemeClr>
                </a:solidFill>
                <a:effectLst/>
                <a:latin typeface="EB Garamond" panose="00000500000000000000" pitchFamily="2" charset="0"/>
                <a:ea typeface="EB Garamond" panose="00000500000000000000" pitchFamily="2" charset="0"/>
              </a:rPr>
              <a:t>Prediction Model: </a:t>
            </a:r>
          </a:p>
          <a:p>
            <a:pPr marL="342900" marR="13335" lvl="0" indent="-342900" algn="just">
              <a:spcBef>
                <a:spcPts val="1200"/>
              </a:spcBef>
              <a:spcAft>
                <a:spcPts val="600"/>
              </a:spcAft>
              <a:buFont typeface="Courier New" panose="02070309020205020404" pitchFamily="49" charset="0"/>
              <a:buChar char="o"/>
            </a:pPr>
            <a:r>
              <a:rPr lang="en-US" sz="2000" dirty="0">
                <a:solidFill>
                  <a:schemeClr val="accent1">
                    <a:lumMod val="75000"/>
                  </a:schemeClr>
                </a:solidFill>
                <a:effectLst/>
                <a:latin typeface="EB Garamond" panose="00000500000000000000" pitchFamily="2" charset="0"/>
                <a:ea typeface="EB Garamond" panose="00000500000000000000" pitchFamily="2" charset="0"/>
              </a:rPr>
              <a:t>Real-time Monitoring: </a:t>
            </a:r>
          </a:p>
          <a:p>
            <a:pPr marL="342900" marR="13335" lvl="0" indent="-342900" algn="just">
              <a:spcBef>
                <a:spcPts val="1200"/>
              </a:spcBef>
              <a:spcAft>
                <a:spcPts val="600"/>
              </a:spcAft>
              <a:buFont typeface="Courier New" panose="02070309020205020404" pitchFamily="49" charset="0"/>
              <a:buChar char="o"/>
            </a:pPr>
            <a:r>
              <a:rPr lang="en-US" sz="2000" dirty="0">
                <a:solidFill>
                  <a:schemeClr val="accent1">
                    <a:lumMod val="75000"/>
                  </a:schemeClr>
                </a:solidFill>
                <a:latin typeface="EB Garamond" panose="00000500000000000000" pitchFamily="2" charset="0"/>
                <a:ea typeface="EB Garamond" panose="00000500000000000000" pitchFamily="2" charset="0"/>
              </a:rPr>
              <a:t>Reporting</a:t>
            </a:r>
            <a:endParaRPr lang="en-US" sz="2000" dirty="0">
              <a:solidFill>
                <a:schemeClr val="accent1">
                  <a:lumMod val="75000"/>
                </a:schemeClr>
              </a:solidFill>
              <a:effectLst/>
              <a:latin typeface="EB Garamond" panose="00000500000000000000" pitchFamily="2" charset="0"/>
              <a:ea typeface="EB Garamond" panose="00000500000000000000" pitchFamily="2" charset="0"/>
            </a:endParaRPr>
          </a:p>
          <a:p>
            <a:pPr marL="342900" marR="13335" lvl="0" indent="-342900" algn="just">
              <a:lnSpc>
                <a:spcPct val="150000"/>
              </a:lnSpc>
              <a:spcBef>
                <a:spcPts val="1200"/>
              </a:spcBef>
              <a:spcAft>
                <a:spcPts val="1200"/>
              </a:spcAft>
              <a:buFont typeface="Wingdings" panose="05000000000000000000" pitchFamily="2" charset="2"/>
              <a:buChar char="Ø"/>
            </a:pPr>
            <a:r>
              <a:rPr lang="en-US" sz="2500" b="1" dirty="0">
                <a:solidFill>
                  <a:srgbClr val="C00000"/>
                </a:solidFill>
                <a:effectLst/>
                <a:latin typeface="EB Garamond" panose="00000500000000000000" pitchFamily="2" charset="0"/>
                <a:ea typeface="EB Garamond" panose="00000500000000000000" pitchFamily="2" charset="0"/>
              </a:rPr>
              <a:t>NON FUNCTIONAL REQUIREMENTS</a:t>
            </a:r>
            <a:endParaRPr lang="en-IN" sz="2500" dirty="0">
              <a:solidFill>
                <a:srgbClr val="C00000"/>
              </a:solidFill>
              <a:effectLst/>
              <a:latin typeface="EB Garamond" panose="00000500000000000000" pitchFamily="2" charset="0"/>
              <a:ea typeface="EB Garamond" panose="00000500000000000000" pitchFamily="2" charset="0"/>
            </a:endParaRPr>
          </a:p>
          <a:p>
            <a:pPr marL="342900" marR="13335" indent="-342900" algn="just">
              <a:spcBef>
                <a:spcPts val="1200"/>
              </a:spcBef>
              <a:spcAft>
                <a:spcPts val="600"/>
              </a:spcAft>
              <a:buFont typeface="Courier New" panose="02070309020205020404" pitchFamily="49" charset="0"/>
              <a:buChar char="o"/>
            </a:pPr>
            <a:r>
              <a:rPr lang="en-US" sz="2000" dirty="0">
                <a:solidFill>
                  <a:schemeClr val="accent1">
                    <a:lumMod val="75000"/>
                  </a:schemeClr>
                </a:solidFill>
                <a:effectLst/>
                <a:latin typeface="EB Garamond" panose="00000500000000000000" pitchFamily="2" charset="0"/>
                <a:ea typeface="EB Garamond" panose="00000500000000000000" pitchFamily="2" charset="0"/>
              </a:rPr>
              <a:t>Performance Requirement </a:t>
            </a:r>
            <a:endParaRPr lang="en-IN" sz="2000" dirty="0">
              <a:solidFill>
                <a:schemeClr val="accent1">
                  <a:lumMod val="75000"/>
                </a:schemeClr>
              </a:solidFill>
              <a:effectLst/>
              <a:latin typeface="EB Garamond" panose="00000500000000000000" pitchFamily="2" charset="0"/>
              <a:ea typeface="EB Garamond" panose="00000500000000000000" pitchFamily="2" charset="0"/>
            </a:endParaRPr>
          </a:p>
          <a:p>
            <a:pPr marL="342900" marR="13335" indent="-342900" algn="just">
              <a:spcBef>
                <a:spcPts val="1200"/>
              </a:spcBef>
              <a:spcAft>
                <a:spcPts val="600"/>
              </a:spcAft>
              <a:buFont typeface="Courier New" panose="02070309020205020404" pitchFamily="49" charset="0"/>
              <a:buChar char="o"/>
            </a:pPr>
            <a:r>
              <a:rPr lang="en-US" sz="2000" dirty="0">
                <a:solidFill>
                  <a:schemeClr val="accent1">
                    <a:lumMod val="75000"/>
                  </a:schemeClr>
                </a:solidFill>
                <a:effectLst/>
                <a:latin typeface="EB Garamond" panose="00000500000000000000" pitchFamily="2" charset="0"/>
                <a:ea typeface="EB Garamond" panose="00000500000000000000" pitchFamily="2" charset="0"/>
              </a:rPr>
              <a:t>Software Quality Attribute</a:t>
            </a:r>
            <a:endParaRPr lang="en-IN" sz="2000" dirty="0">
              <a:solidFill>
                <a:schemeClr val="accent1">
                  <a:lumMod val="75000"/>
                </a:schemeClr>
              </a:solidFill>
              <a:effectLst/>
              <a:latin typeface="EB Garamond" panose="00000500000000000000" pitchFamily="2" charset="0"/>
              <a:ea typeface="EB Garamond" panose="00000500000000000000" pitchFamily="2" charset="0"/>
            </a:endParaRPr>
          </a:p>
          <a:p>
            <a:pPr marL="342900" marR="13335" indent="-342900" algn="just">
              <a:spcBef>
                <a:spcPts val="1200"/>
              </a:spcBef>
              <a:spcAft>
                <a:spcPts val="600"/>
              </a:spcAft>
              <a:buFont typeface="Courier New" panose="02070309020205020404" pitchFamily="49" charset="0"/>
              <a:buChar char="o"/>
            </a:pPr>
            <a:r>
              <a:rPr lang="en-US" sz="2000" dirty="0">
                <a:solidFill>
                  <a:schemeClr val="accent1">
                    <a:lumMod val="75000"/>
                  </a:schemeClr>
                </a:solidFill>
                <a:effectLst/>
                <a:latin typeface="EB Garamond" panose="00000500000000000000" pitchFamily="2" charset="0"/>
                <a:ea typeface="EB Garamond" panose="00000500000000000000" pitchFamily="2" charset="0"/>
              </a:rPr>
              <a:t>Maintainability</a:t>
            </a:r>
            <a:endParaRPr lang="en-IN" sz="2000" dirty="0">
              <a:solidFill>
                <a:schemeClr val="accent1">
                  <a:lumMod val="75000"/>
                </a:schemeClr>
              </a:solidFill>
              <a:effectLst/>
              <a:latin typeface="EB Garamond" panose="00000500000000000000" pitchFamily="2" charset="0"/>
              <a:ea typeface="EB Garamond" panose="00000500000000000000" pitchFamily="2" charset="0"/>
            </a:endParaRPr>
          </a:p>
          <a:p>
            <a:pPr marL="342900" marR="13335" indent="-342900" algn="just">
              <a:spcBef>
                <a:spcPts val="1200"/>
              </a:spcBef>
              <a:spcAft>
                <a:spcPts val="600"/>
              </a:spcAft>
              <a:buFont typeface="Courier New" panose="02070309020205020404" pitchFamily="49" charset="0"/>
              <a:buChar char="o"/>
            </a:pPr>
            <a:r>
              <a:rPr lang="en-US" sz="2000" dirty="0">
                <a:solidFill>
                  <a:schemeClr val="accent1">
                    <a:lumMod val="75000"/>
                  </a:schemeClr>
                </a:solidFill>
                <a:effectLst/>
                <a:highlight>
                  <a:srgbClr val="FFFFFF"/>
                </a:highlight>
                <a:latin typeface="EB Garamond" panose="00000500000000000000" pitchFamily="2" charset="0"/>
                <a:ea typeface="EB Garamond" panose="00000500000000000000" pitchFamily="2" charset="0"/>
              </a:rPr>
              <a:t>Usability</a:t>
            </a:r>
            <a:endParaRPr lang="en-IN" sz="2000" dirty="0">
              <a:solidFill>
                <a:schemeClr val="accent1">
                  <a:lumMod val="75000"/>
                </a:schemeClr>
              </a:solidFill>
              <a:effectLst/>
              <a:latin typeface="EB Garamond" panose="00000500000000000000" pitchFamily="2" charset="0"/>
              <a:ea typeface="EB Garamond" panose="00000500000000000000" pitchFamily="2" charset="0"/>
            </a:endParaRPr>
          </a:p>
          <a:p>
            <a:pPr marL="342900" marR="13335" indent="-342900" algn="just">
              <a:spcBef>
                <a:spcPts val="1200"/>
              </a:spcBef>
              <a:spcAft>
                <a:spcPts val="600"/>
              </a:spcAft>
              <a:buFont typeface="Courier New" panose="02070309020205020404" pitchFamily="49" charset="0"/>
              <a:buChar char="o"/>
            </a:pPr>
            <a:r>
              <a:rPr lang="en-US" sz="2000" dirty="0">
                <a:solidFill>
                  <a:schemeClr val="accent1">
                    <a:lumMod val="75000"/>
                  </a:schemeClr>
                </a:solidFill>
                <a:effectLst/>
                <a:highlight>
                  <a:srgbClr val="FFFFFF"/>
                </a:highlight>
                <a:latin typeface="EB Garamond" panose="00000500000000000000" pitchFamily="2" charset="0"/>
                <a:ea typeface="EB Garamond" panose="00000500000000000000" pitchFamily="2" charset="0"/>
              </a:rPr>
              <a:t>Security</a:t>
            </a:r>
            <a:endParaRPr lang="en-IN" sz="2000" dirty="0">
              <a:solidFill>
                <a:schemeClr val="accent1">
                  <a:lumMod val="75000"/>
                </a:schemeClr>
              </a:solidFill>
              <a:effectLst/>
              <a:latin typeface="EB Garamond" panose="00000500000000000000" pitchFamily="2" charset="0"/>
              <a:ea typeface="EB Garamond" panose="00000500000000000000" pitchFamily="2" charset="0"/>
            </a:endParaRPr>
          </a:p>
          <a:p>
            <a:pPr marL="342900" marR="13335" indent="-342900" algn="just">
              <a:spcBef>
                <a:spcPts val="1200"/>
              </a:spcBef>
              <a:spcAft>
                <a:spcPts val="600"/>
              </a:spcAft>
              <a:buFont typeface="Courier New" panose="02070309020205020404" pitchFamily="49" charset="0"/>
              <a:buChar char="o"/>
            </a:pPr>
            <a:r>
              <a:rPr lang="en-US" sz="2000" dirty="0">
                <a:solidFill>
                  <a:schemeClr val="accent1">
                    <a:lumMod val="75000"/>
                  </a:schemeClr>
                </a:solidFill>
                <a:effectLst/>
                <a:highlight>
                  <a:srgbClr val="FFFFFF"/>
                </a:highlight>
                <a:latin typeface="EB Garamond" panose="00000500000000000000" pitchFamily="2" charset="0"/>
                <a:ea typeface="EB Garamond" panose="00000500000000000000" pitchFamily="2" charset="0"/>
              </a:rPr>
              <a:t>Reliability </a:t>
            </a:r>
            <a:endParaRPr lang="en-IN" sz="2000" dirty="0">
              <a:solidFill>
                <a:schemeClr val="accent1">
                  <a:lumMod val="75000"/>
                </a:schemeClr>
              </a:solidFill>
              <a:effectLst/>
              <a:latin typeface="EB Garamond" panose="00000500000000000000" pitchFamily="2" charset="0"/>
              <a:ea typeface="EB Garamond" panose="00000500000000000000" pitchFamily="2" charset="0"/>
            </a:endParaRPr>
          </a:p>
          <a:p>
            <a:pPr marL="342900" marR="13335" indent="-342900" algn="just">
              <a:spcBef>
                <a:spcPts val="1200"/>
              </a:spcBef>
              <a:spcAft>
                <a:spcPts val="600"/>
              </a:spcAft>
              <a:buFont typeface="Courier New" panose="02070309020205020404" pitchFamily="49" charset="0"/>
              <a:buChar char="o"/>
            </a:pPr>
            <a:r>
              <a:rPr lang="en-US" sz="2000" dirty="0">
                <a:solidFill>
                  <a:schemeClr val="accent1">
                    <a:lumMod val="75000"/>
                  </a:schemeClr>
                </a:solidFill>
                <a:effectLst/>
                <a:highlight>
                  <a:srgbClr val="FFFFFF"/>
                </a:highlight>
                <a:latin typeface="EB Garamond" panose="00000500000000000000" pitchFamily="2" charset="0"/>
                <a:ea typeface="EB Garamond" panose="00000500000000000000" pitchFamily="2" charset="0"/>
              </a:rPr>
              <a:t>Scalability</a:t>
            </a:r>
            <a:endParaRPr lang="en-IN" sz="2000" dirty="0">
              <a:solidFill>
                <a:schemeClr val="accent1">
                  <a:lumMod val="75000"/>
                </a:schemeClr>
              </a:solidFill>
              <a:effectLst/>
              <a:latin typeface="EB Garamond" panose="00000500000000000000" pitchFamily="2" charset="0"/>
              <a:ea typeface="EB Garamond" panose="00000500000000000000" pitchFamily="2" charset="0"/>
            </a:endParaRPr>
          </a:p>
          <a:p>
            <a:pPr marL="342900" marR="13335" indent="-342900" algn="just">
              <a:spcBef>
                <a:spcPts val="1200"/>
              </a:spcBef>
              <a:spcAft>
                <a:spcPts val="600"/>
              </a:spcAft>
              <a:buFont typeface="Courier New" panose="02070309020205020404" pitchFamily="49" charset="0"/>
              <a:buChar char="o"/>
            </a:pPr>
            <a:r>
              <a:rPr lang="en-US" sz="2000" dirty="0">
                <a:solidFill>
                  <a:schemeClr val="accent1">
                    <a:lumMod val="75000"/>
                  </a:schemeClr>
                </a:solidFill>
                <a:effectLst/>
                <a:highlight>
                  <a:srgbClr val="FFFFFF"/>
                </a:highlight>
                <a:latin typeface="EB Garamond" panose="00000500000000000000" pitchFamily="2" charset="0"/>
                <a:ea typeface="EB Garamond" panose="00000500000000000000" pitchFamily="2" charset="0"/>
              </a:rPr>
              <a:t>Compliance</a:t>
            </a:r>
            <a:endParaRPr lang="en-IN" sz="2000" dirty="0">
              <a:solidFill>
                <a:schemeClr val="accent1">
                  <a:lumMod val="75000"/>
                </a:schemeClr>
              </a:solidFill>
              <a:effectLst/>
              <a:latin typeface="EB Garamond" panose="00000500000000000000" pitchFamily="2" charset="0"/>
              <a:ea typeface="EB Garamond" panose="00000500000000000000" pitchFamily="2" charset="0"/>
            </a:endParaRPr>
          </a:p>
          <a:p>
            <a:pPr marR="13335" algn="just">
              <a:lnSpc>
                <a:spcPct val="150000"/>
              </a:lnSpc>
            </a:pPr>
            <a:endParaRPr lang="en-IN" sz="2500" dirty="0">
              <a:effectLst/>
              <a:latin typeface="Times New Roman" panose="02020603050405020304" pitchFamily="18" charset="0"/>
              <a:ea typeface="Times New Roman" panose="02020603050405020304" pitchFamily="18" charset="0"/>
            </a:endParaRPr>
          </a:p>
        </p:txBody>
      </p:sp>
      <p:sp>
        <p:nvSpPr>
          <p:cNvPr id="9" name="TextBox 8">
            <a:extLst>
              <a:ext uri="{FF2B5EF4-FFF2-40B4-BE49-F238E27FC236}">
                <a16:creationId xmlns:a16="http://schemas.microsoft.com/office/drawing/2014/main" id="{079E6AAB-698C-3D28-949D-EA6DF1D1CC75}"/>
              </a:ext>
            </a:extLst>
          </p:cNvPr>
          <p:cNvSpPr txBox="1"/>
          <p:nvPr/>
        </p:nvSpPr>
        <p:spPr>
          <a:xfrm>
            <a:off x="2743200" y="341605"/>
            <a:ext cx="11094720" cy="823302"/>
          </a:xfrm>
          <a:prstGeom prst="rect">
            <a:avLst/>
          </a:prstGeom>
          <a:noFill/>
        </p:spPr>
        <p:txBody>
          <a:bodyPr wrap="square">
            <a:spAutoFit/>
          </a:bodyPr>
          <a:lstStyle/>
          <a:p>
            <a:pPr algn="ctr">
              <a:lnSpc>
                <a:spcPts val="5981"/>
              </a:lnSpc>
            </a:pPr>
            <a:r>
              <a:rPr lang="en-US" sz="4000" dirty="0">
                <a:solidFill>
                  <a:schemeClr val="accent1">
                    <a:lumMod val="75000"/>
                  </a:schemeClr>
                </a:solidFill>
                <a:latin typeface="Cinzel Decorative Bold"/>
              </a:rPr>
              <a:t>System Requirements: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5063860" y="-2857500"/>
            <a:ext cx="13591325" cy="13591325"/>
          </a:xfrm>
          <a:custGeom>
            <a:avLst/>
            <a:gdLst/>
            <a:ahLst/>
            <a:cxnLst/>
            <a:rect l="l" t="t" r="r" b="b"/>
            <a:pathLst>
              <a:path w="13591325" h="13591325">
                <a:moveTo>
                  <a:pt x="0" y="0"/>
                </a:moveTo>
                <a:lnTo>
                  <a:pt x="13591324" y="0"/>
                </a:lnTo>
                <a:lnTo>
                  <a:pt x="13591324" y="13591325"/>
                </a:lnTo>
                <a:lnTo>
                  <a:pt x="0" y="13591325"/>
                </a:lnTo>
                <a:lnTo>
                  <a:pt x="0" y="0"/>
                </a:lnTo>
                <a:close/>
              </a:path>
            </a:pathLst>
          </a:custGeom>
          <a:blipFill>
            <a:blip r:embed="rId2">
              <a:alphaModFix amt="38000"/>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858998" y="266700"/>
            <a:ext cx="15697199" cy="1144544"/>
          </a:xfrm>
          <a:prstGeom prst="rect">
            <a:avLst/>
          </a:prstGeom>
        </p:spPr>
        <p:txBody>
          <a:bodyPr wrap="square" lIns="0" tIns="0" rIns="0" bIns="0" rtlCol="0" anchor="t">
            <a:spAutoFit/>
          </a:bodyPr>
          <a:lstStyle/>
          <a:p>
            <a:pPr algn="ctr">
              <a:lnSpc>
                <a:spcPts val="9497"/>
              </a:lnSpc>
            </a:pPr>
            <a:r>
              <a:rPr lang="en-US" sz="6000" dirty="0">
                <a:solidFill>
                  <a:srgbClr val="184173"/>
                </a:solidFill>
                <a:latin typeface="Cinzel Decorative Bold" panose="020B0604020202020204" charset="0"/>
              </a:rPr>
              <a:t>Concept  Explanation </a:t>
            </a:r>
          </a:p>
        </p:txBody>
      </p:sp>
      <p:sp>
        <p:nvSpPr>
          <p:cNvPr id="7" name="TextBox 6">
            <a:extLst>
              <a:ext uri="{FF2B5EF4-FFF2-40B4-BE49-F238E27FC236}">
                <a16:creationId xmlns:a16="http://schemas.microsoft.com/office/drawing/2014/main" id="{BF92CDE0-B27F-7E30-9F3E-33B3F11838F7}"/>
              </a:ext>
            </a:extLst>
          </p:cNvPr>
          <p:cNvSpPr txBox="1"/>
          <p:nvPr/>
        </p:nvSpPr>
        <p:spPr>
          <a:xfrm>
            <a:off x="-2503715" y="1257300"/>
            <a:ext cx="15697199" cy="1086836"/>
          </a:xfrm>
          <a:prstGeom prst="rect">
            <a:avLst/>
          </a:prstGeom>
        </p:spPr>
        <p:txBody>
          <a:bodyPr wrap="square" lIns="0" tIns="0" rIns="0" bIns="0" rtlCol="0" anchor="t">
            <a:spAutoFit/>
          </a:bodyPr>
          <a:lstStyle/>
          <a:p>
            <a:pPr algn="ctr">
              <a:lnSpc>
                <a:spcPts val="9497"/>
              </a:lnSpc>
            </a:pPr>
            <a:r>
              <a:rPr lang="en-US" sz="4500" dirty="0">
                <a:solidFill>
                  <a:srgbClr val="C00000"/>
                </a:solidFill>
                <a:latin typeface="Cinzel Decorative Bold" panose="020B0604020202020204" charset="0"/>
              </a:rPr>
              <a:t>Problem Statement</a:t>
            </a:r>
          </a:p>
        </p:txBody>
      </p:sp>
      <p:sp>
        <p:nvSpPr>
          <p:cNvPr id="9" name="TextBox 8">
            <a:extLst>
              <a:ext uri="{FF2B5EF4-FFF2-40B4-BE49-F238E27FC236}">
                <a16:creationId xmlns:a16="http://schemas.microsoft.com/office/drawing/2014/main" id="{8BC353D2-CEA1-8B56-DB06-AD7EB07CD45C}"/>
              </a:ext>
            </a:extLst>
          </p:cNvPr>
          <p:cNvSpPr txBox="1"/>
          <p:nvPr/>
        </p:nvSpPr>
        <p:spPr>
          <a:xfrm>
            <a:off x="1911935" y="2302408"/>
            <a:ext cx="15011400" cy="2344231"/>
          </a:xfrm>
          <a:prstGeom prst="rect">
            <a:avLst/>
          </a:prstGeom>
          <a:noFill/>
        </p:spPr>
        <p:txBody>
          <a:bodyPr wrap="square">
            <a:spAutoFit/>
          </a:bodyPr>
          <a:lstStyle/>
          <a:p>
            <a:pPr marR="13335" algn="just">
              <a:lnSpc>
                <a:spcPct val="150000"/>
              </a:lnSpc>
              <a:spcBef>
                <a:spcPts val="1200"/>
              </a:spcBef>
              <a:spcAft>
                <a:spcPts val="0"/>
              </a:spcAft>
            </a:pPr>
            <a:r>
              <a:rPr lang="en-US" sz="2500" dirty="0">
                <a:solidFill>
                  <a:schemeClr val="accent1">
                    <a:lumMod val="75000"/>
                  </a:schemeClr>
                </a:solidFill>
                <a:effectLst/>
                <a:latin typeface="EB Garamond" panose="00000500000000000000" pitchFamily="2" charset="0"/>
                <a:ea typeface="EB Garamond" panose="00000500000000000000" pitchFamily="2" charset="0"/>
              </a:rPr>
              <a:t>The challenge is to develop an accurate crime prediction system using machine learning and diverse data sources to forecast crime hotspots and trends while overcoming the limitations of existing methods. This involves leveraging </a:t>
            </a:r>
            <a:r>
              <a:rPr lang="en-US" sz="2500" dirty="0" err="1">
                <a:solidFill>
                  <a:schemeClr val="accent1">
                    <a:lumMod val="75000"/>
                  </a:schemeClr>
                </a:solidFill>
                <a:effectLst/>
                <a:latin typeface="EB Garamond" panose="00000500000000000000" pitchFamily="2" charset="0"/>
                <a:ea typeface="EB Garamond" panose="00000500000000000000" pitchFamily="2" charset="0"/>
              </a:rPr>
              <a:t>2D</a:t>
            </a:r>
            <a:r>
              <a:rPr lang="en-US" sz="2500" dirty="0">
                <a:solidFill>
                  <a:schemeClr val="accent1">
                    <a:lumMod val="75000"/>
                  </a:schemeClr>
                </a:solidFill>
                <a:effectLst/>
                <a:latin typeface="EB Garamond" panose="00000500000000000000" pitchFamily="2" charset="0"/>
                <a:ea typeface="EB Garamond" panose="00000500000000000000" pitchFamily="2" charset="0"/>
              </a:rPr>
              <a:t> convolutional neural networks (</a:t>
            </a:r>
            <a:r>
              <a:rPr lang="en-US" sz="2500" dirty="0" err="1">
                <a:solidFill>
                  <a:schemeClr val="accent1">
                    <a:lumMod val="75000"/>
                  </a:schemeClr>
                </a:solidFill>
                <a:effectLst/>
                <a:latin typeface="EB Garamond" panose="00000500000000000000" pitchFamily="2" charset="0"/>
                <a:ea typeface="EB Garamond" panose="00000500000000000000" pitchFamily="2" charset="0"/>
              </a:rPr>
              <a:t>2D-CNNs</a:t>
            </a:r>
            <a:r>
              <a:rPr lang="en-US" sz="2500" dirty="0">
                <a:solidFill>
                  <a:schemeClr val="accent1">
                    <a:lumMod val="75000"/>
                  </a:schemeClr>
                </a:solidFill>
                <a:effectLst/>
                <a:latin typeface="EB Garamond" panose="00000500000000000000" pitchFamily="2" charset="0"/>
                <a:ea typeface="EB Garamond" panose="00000500000000000000" pitchFamily="2" charset="0"/>
              </a:rPr>
              <a:t>) and diverse data sources to provide a more precise crime prediction method, ensuring reliability, efficiency, and maintainability.</a:t>
            </a:r>
            <a:endParaRPr lang="en-IN" sz="2500" dirty="0">
              <a:solidFill>
                <a:schemeClr val="accent1">
                  <a:lumMod val="75000"/>
                </a:schemeClr>
              </a:solidFill>
              <a:effectLst/>
              <a:latin typeface="EB Garamond" panose="00000500000000000000" pitchFamily="2" charset="0"/>
              <a:ea typeface="EB Garamond" panose="00000500000000000000" pitchFamily="2" charset="0"/>
            </a:endParaRPr>
          </a:p>
        </p:txBody>
      </p:sp>
      <p:sp>
        <p:nvSpPr>
          <p:cNvPr id="10" name="TextBox 9">
            <a:extLst>
              <a:ext uri="{FF2B5EF4-FFF2-40B4-BE49-F238E27FC236}">
                <a16:creationId xmlns:a16="http://schemas.microsoft.com/office/drawing/2014/main" id="{40A55953-30C7-AE84-C317-43882DB3BFEC}"/>
              </a:ext>
            </a:extLst>
          </p:cNvPr>
          <p:cNvSpPr txBox="1"/>
          <p:nvPr/>
        </p:nvSpPr>
        <p:spPr>
          <a:xfrm>
            <a:off x="-2510131" y="4553526"/>
            <a:ext cx="15697199" cy="1086836"/>
          </a:xfrm>
          <a:prstGeom prst="rect">
            <a:avLst/>
          </a:prstGeom>
        </p:spPr>
        <p:txBody>
          <a:bodyPr wrap="square" lIns="0" tIns="0" rIns="0" bIns="0" rtlCol="0" anchor="t">
            <a:spAutoFit/>
          </a:bodyPr>
          <a:lstStyle/>
          <a:p>
            <a:pPr algn="ctr">
              <a:lnSpc>
                <a:spcPts val="9497"/>
              </a:lnSpc>
            </a:pPr>
            <a:r>
              <a:rPr lang="en-US" sz="4500" dirty="0">
                <a:solidFill>
                  <a:srgbClr val="C00000"/>
                </a:solidFill>
                <a:latin typeface="Cinzel Decorative Bold" panose="020B0604020202020204" charset="0"/>
              </a:rPr>
              <a:t>System Architecture</a:t>
            </a:r>
          </a:p>
        </p:txBody>
      </p:sp>
      <p:sp>
        <p:nvSpPr>
          <p:cNvPr id="11" name="TextBox 10">
            <a:extLst>
              <a:ext uri="{FF2B5EF4-FFF2-40B4-BE49-F238E27FC236}">
                <a16:creationId xmlns:a16="http://schemas.microsoft.com/office/drawing/2014/main" id="{F4F4D79B-A33D-CF9C-3F9E-E78C5823F623}"/>
              </a:ext>
            </a:extLst>
          </p:cNvPr>
          <p:cNvSpPr txBox="1"/>
          <p:nvPr/>
        </p:nvSpPr>
        <p:spPr>
          <a:xfrm>
            <a:off x="1731802" y="5658314"/>
            <a:ext cx="15413198" cy="4652556"/>
          </a:xfrm>
          <a:prstGeom prst="rect">
            <a:avLst/>
          </a:prstGeom>
          <a:noFill/>
        </p:spPr>
        <p:txBody>
          <a:bodyPr wrap="square">
            <a:spAutoFit/>
          </a:bodyPr>
          <a:lstStyle/>
          <a:p>
            <a:pPr marR="13335" algn="just">
              <a:lnSpc>
                <a:spcPct val="150000"/>
              </a:lnSpc>
              <a:spcBef>
                <a:spcPts val="1200"/>
              </a:spcBef>
              <a:spcAft>
                <a:spcPts val="0"/>
              </a:spcAft>
            </a:pPr>
            <a:r>
              <a:rPr lang="en-US" sz="2500" dirty="0">
                <a:solidFill>
                  <a:schemeClr val="accent1">
                    <a:lumMod val="75000"/>
                  </a:schemeClr>
                </a:solidFill>
                <a:effectLst/>
                <a:latin typeface="EB Garamond" panose="00000500000000000000" pitchFamily="2" charset="0"/>
                <a:ea typeface="EB Garamond" panose="00000500000000000000" pitchFamily="2" charset="0"/>
              </a:rPr>
              <a:t>To develop a crime prediction model, input data is collected from various sources and pre-processed. Feature engineering techniques are applied to extract relevant features, and the data is divided into training and testing datasets. The </a:t>
            </a:r>
            <a:r>
              <a:rPr lang="en-US" sz="2500" dirty="0" err="1">
                <a:solidFill>
                  <a:schemeClr val="accent1">
                    <a:lumMod val="75000"/>
                  </a:schemeClr>
                </a:solidFill>
                <a:effectLst/>
                <a:latin typeface="EB Garamond" panose="00000500000000000000" pitchFamily="2" charset="0"/>
                <a:ea typeface="EB Garamond" panose="00000500000000000000" pitchFamily="2" charset="0"/>
              </a:rPr>
              <a:t>2D</a:t>
            </a:r>
            <a:r>
              <a:rPr lang="en-US" sz="2500" dirty="0">
                <a:solidFill>
                  <a:schemeClr val="accent1">
                    <a:lumMod val="75000"/>
                  </a:schemeClr>
                </a:solidFill>
                <a:effectLst/>
                <a:latin typeface="EB Garamond" panose="00000500000000000000" pitchFamily="2" charset="0"/>
                <a:ea typeface="EB Garamond" panose="00000500000000000000" pitchFamily="2" charset="0"/>
              </a:rPr>
              <a:t> Convolutional Neural Network (CNN) algorithm is then trained on the training data, with its parameters iteratively adjusted to minimize prediction errors. The testing data is utilized to evaluate the trained model's performance. The CNN architecture comprises several layers, including a conventional layer for initial feature extraction, a pooling layer for down sampling the feature maps, and dense (fully connected) layers that combine the learned features to generate the final prediction output. The objective is to develop an accurate and robust crime prediction system through the use of the </a:t>
            </a:r>
            <a:r>
              <a:rPr lang="en-US" sz="2500" dirty="0" err="1">
                <a:solidFill>
                  <a:schemeClr val="accent1">
                    <a:lumMod val="75000"/>
                  </a:schemeClr>
                </a:solidFill>
                <a:effectLst/>
                <a:latin typeface="EB Garamond" panose="00000500000000000000" pitchFamily="2" charset="0"/>
                <a:ea typeface="EB Garamond" panose="00000500000000000000" pitchFamily="2" charset="0"/>
              </a:rPr>
              <a:t>2D</a:t>
            </a:r>
            <a:r>
              <a:rPr lang="en-US" sz="2500" dirty="0">
                <a:solidFill>
                  <a:schemeClr val="accent1">
                    <a:lumMod val="75000"/>
                  </a:schemeClr>
                </a:solidFill>
                <a:effectLst/>
                <a:latin typeface="EB Garamond" panose="00000500000000000000" pitchFamily="2" charset="0"/>
                <a:ea typeface="EB Garamond" panose="00000500000000000000" pitchFamily="2" charset="0"/>
              </a:rPr>
              <a:t>-CNN algorithm trained on the feature-engineered data</a:t>
            </a:r>
            <a:endParaRPr lang="en-IN" sz="2500" dirty="0">
              <a:solidFill>
                <a:schemeClr val="accent1">
                  <a:lumMod val="75000"/>
                </a:schemeClr>
              </a:solidFill>
              <a:effectLst/>
              <a:latin typeface="EB Garamond" panose="00000500000000000000" pitchFamily="2" charset="0"/>
              <a:ea typeface="EB Garamond" panose="00000500000000000000" pitchFamily="2"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rot="20069246">
            <a:off x="14456314" y="-135987"/>
            <a:ext cx="13591325" cy="13591325"/>
          </a:xfrm>
          <a:custGeom>
            <a:avLst/>
            <a:gdLst/>
            <a:ahLst/>
            <a:cxnLst/>
            <a:rect l="l" t="t" r="r" b="b"/>
            <a:pathLst>
              <a:path w="13591325" h="13591325">
                <a:moveTo>
                  <a:pt x="0" y="0"/>
                </a:moveTo>
                <a:lnTo>
                  <a:pt x="13591324" y="0"/>
                </a:lnTo>
                <a:lnTo>
                  <a:pt x="13591324" y="13591325"/>
                </a:lnTo>
                <a:lnTo>
                  <a:pt x="0" y="13591325"/>
                </a:lnTo>
                <a:lnTo>
                  <a:pt x="0" y="0"/>
                </a:lnTo>
                <a:close/>
              </a:path>
            </a:pathLst>
          </a:custGeom>
          <a:blipFill>
            <a:blip r:embed="rId2">
              <a:alphaModFix amt="38000"/>
              <a:extLst>
                <a:ext uri="{96DAC541-7B7A-43D3-8B79-37D633B846F1}">
                  <asvg:svgBlip xmlns:asvg="http://schemas.microsoft.com/office/drawing/2016/SVG/main" xmlns="" r:embed="rId3"/>
                </a:ext>
              </a:extLst>
            </a:blip>
            <a:stretch>
              <a:fillRect/>
            </a:stretch>
          </a:blipFill>
        </p:spPr>
      </p:sp>
      <p:sp>
        <p:nvSpPr>
          <p:cNvPr id="2" name="Freeform 5">
            <a:extLst>
              <a:ext uri="{FF2B5EF4-FFF2-40B4-BE49-F238E27FC236}">
                <a16:creationId xmlns:a16="http://schemas.microsoft.com/office/drawing/2014/main" id="{03C857F2-7D95-CA2A-84E9-C455773D498D}"/>
              </a:ext>
            </a:extLst>
          </p:cNvPr>
          <p:cNvSpPr/>
          <p:nvPr/>
        </p:nvSpPr>
        <p:spPr>
          <a:xfrm rot="5023629">
            <a:off x="-3717770" y="-4029015"/>
            <a:ext cx="13591325" cy="13591325"/>
          </a:xfrm>
          <a:custGeom>
            <a:avLst/>
            <a:gdLst/>
            <a:ahLst/>
            <a:cxnLst/>
            <a:rect l="l" t="t" r="r" b="b"/>
            <a:pathLst>
              <a:path w="13591325" h="13591325">
                <a:moveTo>
                  <a:pt x="0" y="0"/>
                </a:moveTo>
                <a:lnTo>
                  <a:pt x="13591324" y="0"/>
                </a:lnTo>
                <a:lnTo>
                  <a:pt x="13591324" y="13591325"/>
                </a:lnTo>
                <a:lnTo>
                  <a:pt x="0" y="13591325"/>
                </a:lnTo>
                <a:lnTo>
                  <a:pt x="0" y="0"/>
                </a:lnTo>
                <a:close/>
              </a:path>
            </a:pathLst>
          </a:custGeom>
          <a:blipFill>
            <a:blip r:embed="rId2">
              <a:alphaModFix amt="38000"/>
              <a:extLst>
                <a:ext uri="{96DAC541-7B7A-43D3-8B79-37D633B846F1}">
                  <asvg:svgBlip xmlns:asvg="http://schemas.microsoft.com/office/drawing/2016/SVG/main" xmlns="" r:embed="rId3"/>
                </a:ext>
              </a:extLst>
            </a:blip>
            <a:stretch>
              <a:fillRect/>
            </a:stretch>
          </a:blipFill>
        </p:spPr>
      </p:sp>
      <p:pic>
        <p:nvPicPr>
          <p:cNvPr id="3" name="image29.png">
            <a:extLst>
              <a:ext uri="{FF2B5EF4-FFF2-40B4-BE49-F238E27FC236}">
                <a16:creationId xmlns:a16="http://schemas.microsoft.com/office/drawing/2014/main" id="{FA023B5F-51BF-8332-E798-AF5A511D2073}"/>
              </a:ext>
            </a:extLst>
          </p:cNvPr>
          <p:cNvPicPr/>
          <p:nvPr/>
        </p:nvPicPr>
        <p:blipFill>
          <a:blip r:embed="rId4">
            <a:extLst>
              <a:ext uri="{28A0092B-C50C-407E-A947-70E740481C1C}">
                <a14:useLocalDpi xmlns:a14="http://schemas.microsoft.com/office/drawing/2010/main" val="0"/>
              </a:ext>
            </a:extLst>
          </a:blip>
          <a:srcRect/>
          <a:stretch>
            <a:fillRect/>
          </a:stretch>
        </p:blipFill>
        <p:spPr>
          <a:xfrm>
            <a:off x="1905000" y="419100"/>
            <a:ext cx="13716000" cy="7772400"/>
          </a:xfrm>
          <a:prstGeom prst="rect">
            <a:avLst/>
          </a:prstGeom>
          <a:ln/>
        </p:spPr>
      </p:pic>
      <p:sp>
        <p:nvSpPr>
          <p:cNvPr id="8" name="TextBox 7">
            <a:extLst>
              <a:ext uri="{FF2B5EF4-FFF2-40B4-BE49-F238E27FC236}">
                <a16:creationId xmlns:a16="http://schemas.microsoft.com/office/drawing/2014/main" id="{AF53FE06-CA71-8D62-E519-C5B68D7165E3}"/>
              </a:ext>
            </a:extLst>
          </p:cNvPr>
          <p:cNvSpPr txBox="1"/>
          <p:nvPr/>
        </p:nvSpPr>
        <p:spPr>
          <a:xfrm>
            <a:off x="7315200" y="8343900"/>
            <a:ext cx="17373600" cy="477054"/>
          </a:xfrm>
          <a:prstGeom prst="rect">
            <a:avLst/>
          </a:prstGeom>
          <a:noFill/>
        </p:spPr>
        <p:txBody>
          <a:bodyPr wrap="square">
            <a:spAutoFit/>
          </a:bodyPr>
          <a:lstStyle/>
          <a:p>
            <a:r>
              <a:rPr lang="en-US" sz="2500" b="1" dirty="0">
                <a:solidFill>
                  <a:schemeClr val="accent1">
                    <a:lumMod val="75000"/>
                  </a:schemeClr>
                </a:solidFill>
                <a:effectLst/>
                <a:latin typeface="EB Garamond" panose="00000500000000000000" pitchFamily="2" charset="0"/>
                <a:ea typeface="EB Garamond" panose="00000500000000000000" pitchFamily="2" charset="0"/>
              </a:rPr>
              <a:t>Fig</a:t>
            </a:r>
            <a:r>
              <a:rPr lang="en-US" sz="2500" b="1" dirty="0">
                <a:solidFill>
                  <a:schemeClr val="accent1">
                    <a:lumMod val="75000"/>
                  </a:schemeClr>
                </a:solidFill>
                <a:latin typeface="EB Garamond" panose="00000500000000000000" pitchFamily="2" charset="0"/>
                <a:ea typeface="EB Garamond" panose="00000500000000000000" pitchFamily="2" charset="0"/>
              </a:rPr>
              <a:t>ure :-   </a:t>
            </a:r>
            <a:r>
              <a:rPr lang="en-US" sz="2500" dirty="0">
                <a:solidFill>
                  <a:schemeClr val="accent1">
                    <a:lumMod val="75000"/>
                  </a:schemeClr>
                </a:solidFill>
                <a:effectLst/>
                <a:latin typeface="EB Garamond" panose="00000500000000000000" pitchFamily="2" charset="0"/>
                <a:ea typeface="EB Garamond" panose="00000500000000000000" pitchFamily="2" charset="0"/>
              </a:rPr>
              <a:t>System Architecture </a:t>
            </a:r>
            <a:endParaRPr lang="en-IN" sz="2500" dirty="0">
              <a:solidFill>
                <a:schemeClr val="accent1">
                  <a:lumMod val="75000"/>
                </a:schemeClr>
              </a:solidFill>
              <a:latin typeface="EB Garamond" panose="00000500000000000000" pitchFamily="2" charset="0"/>
              <a:ea typeface="EB Garamond" panose="00000500000000000000" pitchFamily="2" charset="0"/>
            </a:endParaRPr>
          </a:p>
        </p:txBody>
      </p:sp>
    </p:spTree>
    <p:extLst>
      <p:ext uri="{BB962C8B-B14F-4D97-AF65-F5344CB8AC3E}">
        <p14:creationId xmlns:p14="http://schemas.microsoft.com/office/powerpoint/2010/main" val="2506199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8100000">
            <a:off x="10586895" y="-4405449"/>
            <a:ext cx="7589194" cy="9537300"/>
            <a:chOff x="0" y="0"/>
            <a:chExt cx="1998800" cy="2511881"/>
          </a:xfrm>
        </p:grpSpPr>
        <p:sp>
          <p:nvSpPr>
            <p:cNvPr id="3" name="Freeform 3"/>
            <p:cNvSpPr/>
            <p:nvPr/>
          </p:nvSpPr>
          <p:spPr>
            <a:xfrm>
              <a:off x="0" y="0"/>
              <a:ext cx="1998800" cy="2511882"/>
            </a:xfrm>
            <a:custGeom>
              <a:avLst/>
              <a:gdLst/>
              <a:ahLst/>
              <a:cxnLst/>
              <a:rect l="l" t="t" r="r" b="b"/>
              <a:pathLst>
                <a:path w="1998800" h="2511882">
                  <a:moveTo>
                    <a:pt x="0" y="0"/>
                  </a:moveTo>
                  <a:lnTo>
                    <a:pt x="1998800" y="0"/>
                  </a:lnTo>
                  <a:lnTo>
                    <a:pt x="1998800" y="2511882"/>
                  </a:lnTo>
                  <a:lnTo>
                    <a:pt x="0" y="2511882"/>
                  </a:lnTo>
                  <a:close/>
                </a:path>
              </a:pathLst>
            </a:custGeom>
            <a:solidFill>
              <a:srgbClr val="153969">
                <a:alpha val="29804"/>
              </a:srgbClr>
            </a:solidFill>
          </p:spPr>
        </p:sp>
        <p:sp>
          <p:nvSpPr>
            <p:cNvPr id="4" name="TextBox 4"/>
            <p:cNvSpPr txBox="1"/>
            <p:nvPr/>
          </p:nvSpPr>
          <p:spPr>
            <a:xfrm>
              <a:off x="0" y="-38100"/>
              <a:ext cx="1998800" cy="254998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8100000">
            <a:off x="7354922" y="6592423"/>
            <a:ext cx="9653057" cy="8824540"/>
            <a:chOff x="0" y="0"/>
            <a:chExt cx="2542369" cy="2324159"/>
          </a:xfrm>
        </p:grpSpPr>
        <p:sp>
          <p:nvSpPr>
            <p:cNvPr id="6" name="Freeform 6"/>
            <p:cNvSpPr/>
            <p:nvPr/>
          </p:nvSpPr>
          <p:spPr>
            <a:xfrm>
              <a:off x="0" y="0"/>
              <a:ext cx="2542369" cy="2324159"/>
            </a:xfrm>
            <a:custGeom>
              <a:avLst/>
              <a:gdLst/>
              <a:ahLst/>
              <a:cxnLst/>
              <a:rect l="l" t="t" r="r" b="b"/>
              <a:pathLst>
                <a:path w="2542369" h="2324159">
                  <a:moveTo>
                    <a:pt x="0" y="0"/>
                  </a:moveTo>
                  <a:lnTo>
                    <a:pt x="2542369" y="0"/>
                  </a:lnTo>
                  <a:lnTo>
                    <a:pt x="2542369" y="2324159"/>
                  </a:lnTo>
                  <a:lnTo>
                    <a:pt x="0" y="2324159"/>
                  </a:lnTo>
                  <a:close/>
                </a:path>
              </a:pathLst>
            </a:custGeom>
            <a:solidFill>
              <a:srgbClr val="153969">
                <a:alpha val="30980"/>
              </a:srgbClr>
            </a:solidFill>
          </p:spPr>
        </p:sp>
        <p:sp>
          <p:nvSpPr>
            <p:cNvPr id="7" name="TextBox 7"/>
            <p:cNvSpPr txBox="1"/>
            <p:nvPr/>
          </p:nvSpPr>
          <p:spPr>
            <a:xfrm>
              <a:off x="0" y="-38100"/>
              <a:ext cx="2542369" cy="2362259"/>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2700000">
            <a:off x="16448521" y="4354667"/>
            <a:ext cx="4998443" cy="4879738"/>
            <a:chOff x="0" y="0"/>
            <a:chExt cx="1316462" cy="1285198"/>
          </a:xfrm>
        </p:grpSpPr>
        <p:sp>
          <p:nvSpPr>
            <p:cNvPr id="9" name="Freeform 9"/>
            <p:cNvSpPr/>
            <p:nvPr/>
          </p:nvSpPr>
          <p:spPr>
            <a:xfrm>
              <a:off x="0" y="0"/>
              <a:ext cx="1316462" cy="1285198"/>
            </a:xfrm>
            <a:custGeom>
              <a:avLst/>
              <a:gdLst/>
              <a:ahLst/>
              <a:cxnLst/>
              <a:rect l="l" t="t" r="r" b="b"/>
              <a:pathLst>
                <a:path w="1316462" h="1285198">
                  <a:moveTo>
                    <a:pt x="0" y="0"/>
                  </a:moveTo>
                  <a:lnTo>
                    <a:pt x="1316462" y="0"/>
                  </a:lnTo>
                  <a:lnTo>
                    <a:pt x="1316462" y="1285198"/>
                  </a:lnTo>
                  <a:lnTo>
                    <a:pt x="0" y="1285198"/>
                  </a:lnTo>
                  <a:close/>
                </a:path>
              </a:pathLst>
            </a:custGeom>
            <a:solidFill>
              <a:srgbClr val="C25959">
                <a:alpha val="35686"/>
              </a:srgbClr>
            </a:solidFill>
          </p:spPr>
        </p:sp>
        <p:sp>
          <p:nvSpPr>
            <p:cNvPr id="10" name="TextBox 10"/>
            <p:cNvSpPr txBox="1"/>
            <p:nvPr/>
          </p:nvSpPr>
          <p:spPr>
            <a:xfrm>
              <a:off x="0" y="-38100"/>
              <a:ext cx="1316462" cy="1323298"/>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804447" y="347125"/>
            <a:ext cx="10703470" cy="557845"/>
          </a:xfrm>
          <a:prstGeom prst="rect">
            <a:avLst/>
          </a:prstGeom>
        </p:spPr>
        <p:txBody>
          <a:bodyPr wrap="square" lIns="0" tIns="0" rIns="0" bIns="0" rtlCol="0" anchor="t">
            <a:spAutoFit/>
          </a:bodyPr>
          <a:lstStyle/>
          <a:p>
            <a:pPr>
              <a:lnSpc>
                <a:spcPts val="4200"/>
              </a:lnSpc>
            </a:pPr>
            <a:r>
              <a:rPr lang="en-US" sz="4000" dirty="0">
                <a:solidFill>
                  <a:srgbClr val="B62329"/>
                </a:solidFill>
                <a:latin typeface="Cinzel Decorative Bold"/>
              </a:rPr>
              <a:t>Methodologies</a:t>
            </a:r>
            <a:endParaRPr lang="en-US" sz="3000" dirty="0">
              <a:solidFill>
                <a:srgbClr val="B62329"/>
              </a:solidFill>
              <a:latin typeface="Cinzel Decorative Bold"/>
            </a:endParaRPr>
          </a:p>
        </p:txBody>
      </p:sp>
      <p:sp>
        <p:nvSpPr>
          <p:cNvPr id="13" name="TextBox 13"/>
          <p:cNvSpPr txBox="1"/>
          <p:nvPr/>
        </p:nvSpPr>
        <p:spPr>
          <a:xfrm>
            <a:off x="769015" y="979114"/>
            <a:ext cx="16729905" cy="9464129"/>
          </a:xfrm>
          <a:prstGeom prst="rect">
            <a:avLst/>
          </a:prstGeom>
        </p:spPr>
        <p:txBody>
          <a:bodyPr wrap="square" lIns="0" tIns="0" rIns="0" bIns="0" rtlCol="0" anchor="t">
            <a:spAutoFit/>
          </a:bodyPr>
          <a:lstStyle/>
          <a:p>
            <a:r>
              <a:rPr lang="en-US" sz="2500" dirty="0">
                <a:solidFill>
                  <a:schemeClr val="accent1">
                    <a:lumMod val="75000"/>
                  </a:schemeClr>
                </a:solidFill>
                <a:latin typeface="EB Garamond" panose="00000500000000000000" pitchFamily="2" charset="0"/>
                <a:ea typeface="EB Garamond" panose="00000500000000000000" pitchFamily="2" charset="0"/>
              </a:rPr>
              <a:t>The methodology involved data collection from diverse sources like crime reports, meteorological data, and demographics. Data preprocessing, normalization, and feature engineering were performed. </a:t>
            </a:r>
            <a:r>
              <a:rPr lang="en-US" sz="2500" dirty="0" err="1">
                <a:solidFill>
                  <a:schemeClr val="accent1">
                    <a:lumMod val="75000"/>
                  </a:schemeClr>
                </a:solidFill>
                <a:latin typeface="EB Garamond" panose="00000500000000000000" pitchFamily="2" charset="0"/>
                <a:ea typeface="EB Garamond" panose="00000500000000000000" pitchFamily="2" charset="0"/>
              </a:rPr>
              <a:t>2D-CNNs</a:t>
            </a:r>
            <a:r>
              <a:rPr lang="en-US" sz="2500" dirty="0">
                <a:solidFill>
                  <a:schemeClr val="accent1">
                    <a:lumMod val="75000"/>
                  </a:schemeClr>
                </a:solidFill>
                <a:latin typeface="EB Garamond" panose="00000500000000000000" pitchFamily="2" charset="0"/>
                <a:ea typeface="EB Garamond" panose="00000500000000000000" pitchFamily="2" charset="0"/>
              </a:rPr>
              <a:t> were used, with data transformed into </a:t>
            </a:r>
            <a:r>
              <a:rPr lang="en-US" sz="2500" dirty="0" err="1">
                <a:solidFill>
                  <a:schemeClr val="accent1">
                    <a:lumMod val="75000"/>
                  </a:schemeClr>
                </a:solidFill>
                <a:latin typeface="EB Garamond" panose="00000500000000000000" pitchFamily="2" charset="0"/>
                <a:ea typeface="EB Garamond" panose="00000500000000000000" pitchFamily="2" charset="0"/>
              </a:rPr>
              <a:t>2D</a:t>
            </a:r>
            <a:r>
              <a:rPr lang="en-US" sz="2500" dirty="0">
                <a:solidFill>
                  <a:schemeClr val="accent1">
                    <a:lumMod val="75000"/>
                  </a:schemeClr>
                </a:solidFill>
                <a:latin typeface="EB Garamond" panose="00000500000000000000" pitchFamily="2" charset="0"/>
                <a:ea typeface="EB Garamond" panose="00000500000000000000" pitchFamily="2" charset="0"/>
              </a:rPr>
              <a:t> images (heat maps, choropleth maps) to capture spatial-temporal patterns. Transfer learning refined the trained </a:t>
            </a:r>
            <a:r>
              <a:rPr lang="en-US" sz="2500" dirty="0" err="1">
                <a:solidFill>
                  <a:schemeClr val="accent1">
                    <a:lumMod val="75000"/>
                  </a:schemeClr>
                </a:solidFill>
                <a:latin typeface="EB Garamond" panose="00000500000000000000" pitchFamily="2" charset="0"/>
                <a:ea typeface="EB Garamond" panose="00000500000000000000" pitchFamily="2" charset="0"/>
              </a:rPr>
              <a:t>2D</a:t>
            </a:r>
            <a:r>
              <a:rPr lang="en-US" sz="2500" dirty="0">
                <a:solidFill>
                  <a:schemeClr val="accent1">
                    <a:lumMod val="75000"/>
                  </a:schemeClr>
                </a:solidFill>
                <a:latin typeface="EB Garamond" panose="00000500000000000000" pitchFamily="2" charset="0"/>
                <a:ea typeface="EB Garamond" panose="00000500000000000000" pitchFamily="2" charset="0"/>
              </a:rPr>
              <a:t>-CNN for improved accuracy and prediction. Bias identification and mitigation ensured impartiality. Rigorous evaluation using standard metrics and cross-validation was conducted, with ethical considerations like plagiarism prevention and impartiality prioritized.</a:t>
            </a:r>
          </a:p>
          <a:p>
            <a:endParaRPr lang="en-US" sz="2500" dirty="0">
              <a:solidFill>
                <a:schemeClr val="accent1">
                  <a:lumMod val="75000"/>
                </a:schemeClr>
              </a:solidFill>
              <a:latin typeface="EB Garamond" panose="00000500000000000000" pitchFamily="2" charset="0"/>
              <a:ea typeface="EB Garamond" panose="00000500000000000000" pitchFamily="2" charset="0"/>
            </a:endParaRPr>
          </a:p>
          <a:p>
            <a:r>
              <a:rPr lang="en-US" sz="2500" b="1" dirty="0">
                <a:solidFill>
                  <a:srgbClr val="C00000"/>
                </a:solidFill>
                <a:latin typeface="Cinzel Decorative Bold" panose="020B0604020202020204" charset="0"/>
                <a:ea typeface="EB Garamond" panose="00000500000000000000" pitchFamily="2" charset="0"/>
              </a:rPr>
              <a:t>LIST OF MODULES:-</a:t>
            </a:r>
          </a:p>
          <a:p>
            <a:endParaRPr lang="en-US" sz="2500" b="1" dirty="0">
              <a:solidFill>
                <a:srgbClr val="C00000"/>
              </a:solidFill>
              <a:latin typeface="Cinzel Decorative Bold" panose="020B0604020202020204" charset="0"/>
              <a:ea typeface="EB Garamond" panose="00000500000000000000" pitchFamily="2" charset="0"/>
            </a:endParaRPr>
          </a:p>
          <a:p>
            <a:pPr marL="342900" indent="-342900">
              <a:buFont typeface="Arial" panose="020B0604020202020204" pitchFamily="34" charset="0"/>
              <a:buChar char="•"/>
            </a:pPr>
            <a:r>
              <a:rPr lang="en-US" sz="2500" b="1" dirty="0">
                <a:solidFill>
                  <a:schemeClr val="accent1">
                    <a:lumMod val="75000"/>
                  </a:schemeClr>
                </a:solidFill>
                <a:latin typeface="EB Garamond" panose="00000500000000000000" pitchFamily="2" charset="0"/>
                <a:ea typeface="EB Garamond" panose="00000500000000000000" pitchFamily="2" charset="0"/>
              </a:rPr>
              <a:t>Data Collection:</a:t>
            </a:r>
            <a:r>
              <a:rPr lang="en-US" sz="2500" dirty="0">
                <a:solidFill>
                  <a:schemeClr val="accent1">
                    <a:lumMod val="75000"/>
                  </a:schemeClr>
                </a:solidFill>
                <a:latin typeface="EB Garamond" panose="00000500000000000000" pitchFamily="2" charset="0"/>
                <a:ea typeface="EB Garamond" panose="00000500000000000000" pitchFamily="2" charset="0"/>
              </a:rPr>
              <a:t> Gathering relevant data from various sources like databases, APIs, and manual curation for effective machine learning modeling.</a:t>
            </a:r>
          </a:p>
          <a:p>
            <a:pPr marL="342900" indent="-342900">
              <a:buFont typeface="Arial" panose="020B0604020202020204" pitchFamily="34" charset="0"/>
              <a:buChar char="•"/>
            </a:pPr>
            <a:endParaRPr lang="en-US" sz="800" dirty="0">
              <a:solidFill>
                <a:schemeClr val="accent1">
                  <a:lumMod val="75000"/>
                </a:schemeClr>
              </a:solidFill>
              <a:latin typeface="EB Garamond" panose="00000500000000000000" pitchFamily="2" charset="0"/>
              <a:ea typeface="EB Garamond" panose="00000500000000000000" pitchFamily="2" charset="0"/>
            </a:endParaRPr>
          </a:p>
          <a:p>
            <a:pPr marL="342900" indent="-342900">
              <a:buFont typeface="Arial" panose="020B0604020202020204" pitchFamily="34" charset="0"/>
              <a:buChar char="•"/>
            </a:pPr>
            <a:r>
              <a:rPr lang="en-US" sz="2500" b="1" dirty="0">
                <a:solidFill>
                  <a:schemeClr val="accent1">
                    <a:lumMod val="75000"/>
                  </a:schemeClr>
                </a:solidFill>
                <a:latin typeface="EB Garamond" panose="00000500000000000000" pitchFamily="2" charset="0"/>
                <a:ea typeface="EB Garamond" panose="00000500000000000000" pitchFamily="2" charset="0"/>
              </a:rPr>
              <a:t>Data Pre-Processing:</a:t>
            </a:r>
            <a:r>
              <a:rPr lang="en-US" sz="2500" dirty="0">
                <a:solidFill>
                  <a:schemeClr val="accent1">
                    <a:lumMod val="75000"/>
                  </a:schemeClr>
                </a:solidFill>
                <a:latin typeface="EB Garamond" panose="00000500000000000000" pitchFamily="2" charset="0"/>
                <a:ea typeface="EB Garamond" panose="00000500000000000000" pitchFamily="2" charset="0"/>
              </a:rPr>
              <a:t> Removing noise, selecting relevant features, and using techniques like support vector machines and random forests for data cleaning and fraud detection.</a:t>
            </a:r>
          </a:p>
          <a:p>
            <a:pPr marL="342900" indent="-342900">
              <a:buFont typeface="Arial" panose="020B0604020202020204" pitchFamily="34" charset="0"/>
              <a:buChar char="•"/>
            </a:pPr>
            <a:endParaRPr lang="en-US" sz="800" dirty="0">
              <a:solidFill>
                <a:schemeClr val="accent1">
                  <a:lumMod val="75000"/>
                </a:schemeClr>
              </a:solidFill>
              <a:latin typeface="EB Garamond" panose="00000500000000000000" pitchFamily="2" charset="0"/>
              <a:ea typeface="EB Garamond" panose="00000500000000000000" pitchFamily="2" charset="0"/>
            </a:endParaRPr>
          </a:p>
          <a:p>
            <a:pPr marL="342900" indent="-342900">
              <a:buFont typeface="Arial" panose="020B0604020202020204" pitchFamily="34" charset="0"/>
              <a:buChar char="•"/>
            </a:pPr>
            <a:r>
              <a:rPr lang="en-US" sz="2500" b="1" dirty="0">
                <a:solidFill>
                  <a:schemeClr val="accent1">
                    <a:lumMod val="75000"/>
                  </a:schemeClr>
                </a:solidFill>
                <a:latin typeface="EB Garamond" panose="00000500000000000000" pitchFamily="2" charset="0"/>
                <a:ea typeface="EB Garamond" panose="00000500000000000000" pitchFamily="2" charset="0"/>
              </a:rPr>
              <a:t>Feature Extraction:</a:t>
            </a:r>
            <a:r>
              <a:rPr lang="en-US" sz="2500" dirty="0">
                <a:solidFill>
                  <a:schemeClr val="accent1">
                    <a:lumMod val="75000"/>
                  </a:schemeClr>
                </a:solidFill>
                <a:latin typeface="EB Garamond" panose="00000500000000000000" pitchFamily="2" charset="0"/>
                <a:ea typeface="EB Garamond" panose="00000500000000000000" pitchFamily="2" charset="0"/>
              </a:rPr>
              <a:t> Utilizing </a:t>
            </a:r>
            <a:r>
              <a:rPr lang="en-US" sz="2500" dirty="0" err="1">
                <a:solidFill>
                  <a:schemeClr val="accent1">
                    <a:lumMod val="75000"/>
                  </a:schemeClr>
                </a:solidFill>
                <a:latin typeface="EB Garamond" panose="00000500000000000000" pitchFamily="2" charset="0"/>
                <a:ea typeface="EB Garamond" panose="00000500000000000000" pitchFamily="2" charset="0"/>
              </a:rPr>
              <a:t>2D</a:t>
            </a:r>
            <a:r>
              <a:rPr lang="en-US" sz="2500" dirty="0">
                <a:solidFill>
                  <a:schemeClr val="accent1">
                    <a:lumMod val="75000"/>
                  </a:schemeClr>
                </a:solidFill>
                <a:latin typeface="EB Garamond" panose="00000500000000000000" pitchFamily="2" charset="0"/>
                <a:ea typeface="EB Garamond" panose="00000500000000000000" pitchFamily="2" charset="0"/>
              </a:rPr>
              <a:t> convolutional neural networks (</a:t>
            </a:r>
            <a:r>
              <a:rPr lang="en-US" sz="2500" dirty="0" err="1">
                <a:solidFill>
                  <a:schemeClr val="accent1">
                    <a:lumMod val="75000"/>
                  </a:schemeClr>
                </a:solidFill>
                <a:latin typeface="EB Garamond" panose="00000500000000000000" pitchFamily="2" charset="0"/>
                <a:ea typeface="EB Garamond" panose="00000500000000000000" pitchFamily="2" charset="0"/>
              </a:rPr>
              <a:t>CNNs</a:t>
            </a:r>
            <a:r>
              <a:rPr lang="en-US" sz="2500" dirty="0">
                <a:solidFill>
                  <a:schemeClr val="accent1">
                    <a:lumMod val="75000"/>
                  </a:schemeClr>
                </a:solidFill>
                <a:latin typeface="EB Garamond" panose="00000500000000000000" pitchFamily="2" charset="0"/>
                <a:ea typeface="EB Garamond" panose="00000500000000000000" pitchFamily="2" charset="0"/>
              </a:rPr>
              <a:t>) to automatically extract important spatial features and patterns from preprocessed data, particularly useful for crime data with geographical components.</a:t>
            </a:r>
          </a:p>
          <a:p>
            <a:pPr marL="342900" indent="-342900">
              <a:buFont typeface="Arial" panose="020B0604020202020204" pitchFamily="34" charset="0"/>
              <a:buChar char="•"/>
            </a:pPr>
            <a:endParaRPr lang="en-US" sz="800" dirty="0">
              <a:solidFill>
                <a:schemeClr val="accent1">
                  <a:lumMod val="75000"/>
                </a:schemeClr>
              </a:solidFill>
              <a:latin typeface="EB Garamond" panose="00000500000000000000" pitchFamily="2" charset="0"/>
              <a:ea typeface="EB Garamond" panose="00000500000000000000" pitchFamily="2" charset="0"/>
            </a:endParaRPr>
          </a:p>
          <a:p>
            <a:pPr marL="342900" indent="-342900">
              <a:buFont typeface="Arial" panose="020B0604020202020204" pitchFamily="34" charset="0"/>
              <a:buChar char="•"/>
            </a:pPr>
            <a:r>
              <a:rPr lang="en-US" sz="2500" b="1" dirty="0">
                <a:solidFill>
                  <a:schemeClr val="accent1">
                    <a:lumMod val="75000"/>
                  </a:schemeClr>
                </a:solidFill>
                <a:latin typeface="EB Garamond" panose="00000500000000000000" pitchFamily="2" charset="0"/>
                <a:ea typeface="EB Garamond" panose="00000500000000000000" pitchFamily="2" charset="0"/>
              </a:rPr>
              <a:t>Model Training:</a:t>
            </a:r>
            <a:r>
              <a:rPr lang="en-US" sz="2500" dirty="0">
                <a:solidFill>
                  <a:schemeClr val="accent1">
                    <a:lumMod val="75000"/>
                  </a:schemeClr>
                </a:solidFill>
                <a:latin typeface="EB Garamond" panose="00000500000000000000" pitchFamily="2" charset="0"/>
                <a:ea typeface="EB Garamond" panose="00000500000000000000" pitchFamily="2" charset="0"/>
              </a:rPr>
              <a:t> Splitting data into training and validation sets, training the </a:t>
            </a:r>
            <a:r>
              <a:rPr lang="en-US" sz="2500" dirty="0" err="1">
                <a:solidFill>
                  <a:schemeClr val="accent1">
                    <a:lumMod val="75000"/>
                  </a:schemeClr>
                </a:solidFill>
                <a:latin typeface="EB Garamond" panose="00000500000000000000" pitchFamily="2" charset="0"/>
                <a:ea typeface="EB Garamond" panose="00000500000000000000" pitchFamily="2" charset="0"/>
              </a:rPr>
              <a:t>2D</a:t>
            </a:r>
            <a:r>
              <a:rPr lang="en-US" sz="2500" dirty="0">
                <a:solidFill>
                  <a:schemeClr val="accent1">
                    <a:lumMod val="75000"/>
                  </a:schemeClr>
                </a:solidFill>
                <a:latin typeface="EB Garamond" panose="00000500000000000000" pitchFamily="2" charset="0"/>
                <a:ea typeface="EB Garamond" panose="00000500000000000000" pitchFamily="2" charset="0"/>
              </a:rPr>
              <a:t> CNN model on the training set, and fine-tuning hyperparameters like learning rate, number of layers, and activation functions for optimal performance.</a:t>
            </a:r>
          </a:p>
          <a:p>
            <a:pPr marL="342900" indent="-342900">
              <a:buFont typeface="Arial" panose="020B0604020202020204" pitchFamily="34" charset="0"/>
              <a:buChar char="•"/>
            </a:pPr>
            <a:endParaRPr lang="en-US" sz="800" dirty="0">
              <a:solidFill>
                <a:schemeClr val="accent1">
                  <a:lumMod val="75000"/>
                </a:schemeClr>
              </a:solidFill>
              <a:latin typeface="EB Garamond" panose="00000500000000000000" pitchFamily="2" charset="0"/>
              <a:ea typeface="EB Garamond" panose="00000500000000000000" pitchFamily="2" charset="0"/>
            </a:endParaRPr>
          </a:p>
          <a:p>
            <a:pPr marL="342900" indent="-342900">
              <a:buFont typeface="Arial" panose="020B0604020202020204" pitchFamily="34" charset="0"/>
              <a:buChar char="•"/>
            </a:pPr>
            <a:r>
              <a:rPr lang="en-US" sz="2500" b="1" dirty="0">
                <a:solidFill>
                  <a:schemeClr val="accent1">
                    <a:lumMod val="75000"/>
                  </a:schemeClr>
                </a:solidFill>
                <a:latin typeface="EB Garamond" panose="00000500000000000000" pitchFamily="2" charset="0"/>
                <a:ea typeface="EB Garamond" panose="00000500000000000000" pitchFamily="2" charset="0"/>
              </a:rPr>
              <a:t>Model Evaluation:</a:t>
            </a:r>
            <a:r>
              <a:rPr lang="en-US" sz="2500" dirty="0">
                <a:solidFill>
                  <a:schemeClr val="accent1">
                    <a:lumMod val="75000"/>
                  </a:schemeClr>
                </a:solidFill>
                <a:latin typeface="EB Garamond" panose="00000500000000000000" pitchFamily="2" charset="0"/>
                <a:ea typeface="EB Garamond" panose="00000500000000000000" pitchFamily="2" charset="0"/>
              </a:rPr>
              <a:t> Assessing the trained model's accuracy and performance on validation data, and comparing it with other algorithms like random forests, support vector machines, and traditional neural networks.</a:t>
            </a:r>
          </a:p>
          <a:p>
            <a:pPr marL="342900" indent="-342900">
              <a:buFont typeface="Arial" panose="020B0604020202020204" pitchFamily="34" charset="0"/>
              <a:buChar char="•"/>
            </a:pPr>
            <a:endParaRPr lang="en-US" sz="800" dirty="0">
              <a:solidFill>
                <a:schemeClr val="accent1">
                  <a:lumMod val="75000"/>
                </a:schemeClr>
              </a:solidFill>
              <a:latin typeface="EB Garamond" panose="00000500000000000000" pitchFamily="2" charset="0"/>
              <a:ea typeface="EB Garamond" panose="00000500000000000000" pitchFamily="2" charset="0"/>
            </a:endParaRPr>
          </a:p>
          <a:p>
            <a:pPr marL="342900" indent="-342900">
              <a:buFont typeface="Arial" panose="020B0604020202020204" pitchFamily="34" charset="0"/>
              <a:buChar char="•"/>
            </a:pPr>
            <a:r>
              <a:rPr lang="en-US" sz="2500" b="1" dirty="0">
                <a:solidFill>
                  <a:schemeClr val="accent1">
                    <a:lumMod val="75000"/>
                  </a:schemeClr>
                </a:solidFill>
                <a:latin typeface="EB Garamond" panose="00000500000000000000" pitchFamily="2" charset="0"/>
                <a:ea typeface="EB Garamond" panose="00000500000000000000" pitchFamily="2" charset="0"/>
              </a:rPr>
              <a:t>Non-Crime Data Integration:</a:t>
            </a:r>
            <a:r>
              <a:rPr lang="en-US" sz="2500" dirty="0">
                <a:solidFill>
                  <a:schemeClr val="accent1">
                    <a:lumMod val="75000"/>
                  </a:schemeClr>
                </a:solidFill>
                <a:latin typeface="EB Garamond" panose="00000500000000000000" pitchFamily="2" charset="0"/>
                <a:ea typeface="EB Garamond" panose="00000500000000000000" pitchFamily="2" charset="0"/>
              </a:rPr>
              <a:t> Incorporating supplementary datasets like demographic, socioeconomic, or environmental data to enhance the model's predictive capabilities and accuracy.</a:t>
            </a:r>
          </a:p>
          <a:p>
            <a:pPr marL="342900" indent="-342900">
              <a:buFont typeface="Arial" panose="020B0604020202020204" pitchFamily="34" charset="0"/>
              <a:buChar char="•"/>
            </a:pPr>
            <a:endParaRPr lang="en-US" sz="800" dirty="0">
              <a:solidFill>
                <a:schemeClr val="accent1">
                  <a:lumMod val="75000"/>
                </a:schemeClr>
              </a:solidFill>
              <a:latin typeface="EB Garamond" panose="00000500000000000000" pitchFamily="2" charset="0"/>
              <a:ea typeface="EB Garamond" panose="00000500000000000000" pitchFamily="2" charset="0"/>
            </a:endParaRPr>
          </a:p>
          <a:p>
            <a:pPr marL="342900" indent="-342900">
              <a:buFont typeface="Arial" panose="020B0604020202020204" pitchFamily="34" charset="0"/>
              <a:buChar char="•"/>
            </a:pPr>
            <a:r>
              <a:rPr lang="en-US" sz="2500" b="1" dirty="0">
                <a:solidFill>
                  <a:schemeClr val="accent1">
                    <a:lumMod val="75000"/>
                  </a:schemeClr>
                </a:solidFill>
                <a:latin typeface="EB Garamond" panose="00000500000000000000" pitchFamily="2" charset="0"/>
                <a:ea typeface="EB Garamond" panose="00000500000000000000" pitchFamily="2" charset="0"/>
              </a:rPr>
              <a:t>Prediction and Analysis:</a:t>
            </a:r>
            <a:r>
              <a:rPr lang="en-US" sz="2500" dirty="0">
                <a:solidFill>
                  <a:schemeClr val="accent1">
                    <a:lumMod val="75000"/>
                  </a:schemeClr>
                </a:solidFill>
                <a:latin typeface="EB Garamond" panose="00000500000000000000" pitchFamily="2" charset="0"/>
                <a:ea typeface="EB Garamond" panose="00000500000000000000" pitchFamily="2" charset="0"/>
              </a:rPr>
              <a:t> Using the pre-trained CNN model for predictions on new data, evaluating outcomes, visualizing predictions and insights using tools like GIS or mapping software.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665855">
            <a:off x="-6956044" y="120190"/>
            <a:ext cx="13912087" cy="12173076"/>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C25959">
                <a:alpha val="31765"/>
              </a:srgbClr>
            </a:solidFill>
            <a:ln cap="sq">
              <a:noFill/>
              <a:prstDash val="solid"/>
              <a:miter/>
            </a:ln>
          </p:spPr>
        </p:sp>
        <p:sp>
          <p:nvSpPr>
            <p:cNvPr id="4" name="TextBox 4"/>
            <p:cNvSpPr txBox="1"/>
            <p:nvPr/>
          </p:nvSpPr>
          <p:spPr>
            <a:xfrm>
              <a:off x="127000" y="301625"/>
              <a:ext cx="558800" cy="358775"/>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rot="1430132">
            <a:off x="-4173362" y="-2486513"/>
            <a:ext cx="10005619" cy="10118616"/>
            <a:chOff x="0" y="0"/>
            <a:chExt cx="812800" cy="821979"/>
          </a:xfrm>
        </p:grpSpPr>
        <p:sp>
          <p:nvSpPr>
            <p:cNvPr id="6" name="Freeform 6"/>
            <p:cNvSpPr/>
            <p:nvPr/>
          </p:nvSpPr>
          <p:spPr>
            <a:xfrm>
              <a:off x="0" y="0"/>
              <a:ext cx="812800" cy="821979"/>
            </a:xfrm>
            <a:custGeom>
              <a:avLst/>
              <a:gdLst/>
              <a:ahLst/>
              <a:cxnLst/>
              <a:rect l="l" t="t" r="r" b="b"/>
              <a:pathLst>
                <a:path w="812800" h="821979">
                  <a:moveTo>
                    <a:pt x="406400" y="821979"/>
                  </a:moveTo>
                  <a:lnTo>
                    <a:pt x="812800" y="0"/>
                  </a:lnTo>
                  <a:lnTo>
                    <a:pt x="0" y="0"/>
                  </a:lnTo>
                  <a:lnTo>
                    <a:pt x="406400" y="821979"/>
                  </a:lnTo>
                  <a:close/>
                </a:path>
              </a:pathLst>
            </a:custGeom>
            <a:solidFill>
              <a:srgbClr val="153969">
                <a:alpha val="32941"/>
              </a:srgbClr>
            </a:solidFill>
          </p:spPr>
        </p:sp>
        <p:sp>
          <p:nvSpPr>
            <p:cNvPr id="7" name="TextBox 7"/>
            <p:cNvSpPr txBox="1"/>
            <p:nvPr/>
          </p:nvSpPr>
          <p:spPr>
            <a:xfrm>
              <a:off x="127000" y="30138"/>
              <a:ext cx="558800" cy="410208"/>
            </a:xfrm>
            <a:prstGeom prst="rect">
              <a:avLst/>
            </a:prstGeom>
          </p:spPr>
          <p:txBody>
            <a:bodyPr lIns="50800" tIns="50800" rIns="50800" bIns="50800" rtlCol="0" anchor="ctr"/>
            <a:lstStyle/>
            <a:p>
              <a:pPr algn="ctr">
                <a:lnSpc>
                  <a:spcPts val="2100"/>
                </a:lnSpc>
              </a:pPr>
              <a:endParaRPr/>
            </a:p>
          </p:txBody>
        </p:sp>
      </p:grpSp>
      <p:sp>
        <p:nvSpPr>
          <p:cNvPr id="11" name="TextBox 11"/>
          <p:cNvSpPr txBox="1"/>
          <p:nvPr/>
        </p:nvSpPr>
        <p:spPr>
          <a:xfrm>
            <a:off x="240187" y="857080"/>
            <a:ext cx="18419290" cy="577081"/>
          </a:xfrm>
          <a:prstGeom prst="rect">
            <a:avLst/>
          </a:prstGeom>
        </p:spPr>
        <p:txBody>
          <a:bodyPr lIns="0" tIns="0" rIns="0" bIns="0" rtlCol="0" anchor="t">
            <a:spAutoFit/>
          </a:bodyPr>
          <a:lstStyle/>
          <a:p>
            <a:pPr>
              <a:lnSpc>
                <a:spcPts val="4480"/>
              </a:lnSpc>
            </a:pPr>
            <a:r>
              <a:rPr lang="en-US" sz="3500" dirty="0">
                <a:solidFill>
                  <a:srgbClr val="C00000"/>
                </a:solidFill>
                <a:latin typeface="Cinzel Decorative Bold" panose="020B0604020202020204" charset="0"/>
              </a:rPr>
              <a:t> ALGORITHM USED IN THE PROJECT                            </a:t>
            </a:r>
          </a:p>
        </p:txBody>
      </p:sp>
      <p:sp>
        <p:nvSpPr>
          <p:cNvPr id="14" name="TextBox 14"/>
          <p:cNvSpPr txBox="1"/>
          <p:nvPr/>
        </p:nvSpPr>
        <p:spPr>
          <a:xfrm>
            <a:off x="523405" y="1775542"/>
            <a:ext cx="16316795" cy="8422819"/>
          </a:xfrm>
          <a:prstGeom prst="rect">
            <a:avLst/>
          </a:prstGeom>
        </p:spPr>
        <p:txBody>
          <a:bodyPr wrap="square" lIns="0" tIns="0" rIns="0" bIns="0" rtlCol="0" anchor="t">
            <a:spAutoFit/>
          </a:bodyPr>
          <a:lstStyle/>
          <a:p>
            <a:pPr>
              <a:lnSpc>
                <a:spcPct val="150000"/>
              </a:lnSpc>
            </a:pPr>
            <a:r>
              <a:rPr lang="en-US" sz="2800" dirty="0" err="1">
                <a:solidFill>
                  <a:schemeClr val="accent1">
                    <a:lumMod val="75000"/>
                  </a:schemeClr>
                </a:solidFill>
                <a:latin typeface="EB Garamond" panose="00000500000000000000" pitchFamily="2" charset="0"/>
                <a:ea typeface="EB Garamond" panose="00000500000000000000" pitchFamily="2" charset="0"/>
              </a:rPr>
              <a:t>2D</a:t>
            </a:r>
            <a:r>
              <a:rPr lang="en-US" sz="2800" dirty="0">
                <a:solidFill>
                  <a:schemeClr val="accent1">
                    <a:lumMod val="75000"/>
                  </a:schemeClr>
                </a:solidFill>
                <a:latin typeface="EB Garamond" panose="00000500000000000000" pitchFamily="2" charset="0"/>
                <a:ea typeface="EB Garamond" panose="00000500000000000000" pitchFamily="2" charset="0"/>
              </a:rPr>
              <a:t> </a:t>
            </a:r>
            <a:r>
              <a:rPr lang="en-US" sz="2800" dirty="0" err="1">
                <a:solidFill>
                  <a:schemeClr val="accent1">
                    <a:lumMod val="75000"/>
                  </a:schemeClr>
                </a:solidFill>
                <a:latin typeface="EB Garamond" panose="00000500000000000000" pitchFamily="2" charset="0"/>
                <a:ea typeface="EB Garamond" panose="00000500000000000000" pitchFamily="2" charset="0"/>
              </a:rPr>
              <a:t>CNNs</a:t>
            </a:r>
            <a:r>
              <a:rPr lang="en-US" sz="2800" dirty="0">
                <a:solidFill>
                  <a:schemeClr val="accent1">
                    <a:lumMod val="75000"/>
                  </a:schemeClr>
                </a:solidFill>
                <a:latin typeface="EB Garamond" panose="00000500000000000000" pitchFamily="2" charset="0"/>
                <a:ea typeface="EB Garamond" panose="00000500000000000000" pitchFamily="2" charset="0"/>
              </a:rPr>
              <a:t> are effective for extracting spatial features and patterns from crime data with geographical components. They consist of convolutional layers that learn hierarchical spatial features to model complex spatial dependencies and classify the future state of an area.</a:t>
            </a:r>
            <a:endParaRPr lang="en-US" sz="2800" dirty="0">
              <a:latin typeface="EB Garamond" panose="00000500000000000000" pitchFamily="2" charset="0"/>
              <a:ea typeface="EB Garamond" panose="00000500000000000000" pitchFamily="2" charset="0"/>
            </a:endParaRPr>
          </a:p>
          <a:p>
            <a:endParaRPr lang="en-US" sz="1000" dirty="0"/>
          </a:p>
          <a:p>
            <a:r>
              <a:rPr lang="en-US" sz="3000" b="1" dirty="0">
                <a:solidFill>
                  <a:srgbClr val="C00000"/>
                </a:solidFill>
                <a:latin typeface="EB Garamond" panose="00000500000000000000" pitchFamily="2" charset="0"/>
                <a:ea typeface="EB Garamond" panose="00000500000000000000" pitchFamily="2" charset="0"/>
              </a:rPr>
              <a:t>Key Contributions of </a:t>
            </a:r>
            <a:r>
              <a:rPr lang="en-US" sz="3000" b="1" dirty="0" err="1">
                <a:solidFill>
                  <a:srgbClr val="C00000"/>
                </a:solidFill>
                <a:latin typeface="EB Garamond" panose="00000500000000000000" pitchFamily="2" charset="0"/>
                <a:ea typeface="EB Garamond" panose="00000500000000000000" pitchFamily="2" charset="0"/>
              </a:rPr>
              <a:t>2D</a:t>
            </a:r>
            <a:r>
              <a:rPr lang="en-US" sz="3000" b="1" dirty="0">
                <a:solidFill>
                  <a:srgbClr val="C00000"/>
                </a:solidFill>
                <a:latin typeface="EB Garamond" panose="00000500000000000000" pitchFamily="2" charset="0"/>
                <a:ea typeface="EB Garamond" panose="00000500000000000000" pitchFamily="2" charset="0"/>
              </a:rPr>
              <a:t>-CNN:</a:t>
            </a:r>
          </a:p>
          <a:p>
            <a:endParaRPr lang="en-US" sz="1000" b="1" dirty="0">
              <a:solidFill>
                <a:schemeClr val="accent1">
                  <a:lumMod val="75000"/>
                </a:schemeClr>
              </a:solidFill>
              <a:latin typeface="EB Garamond" panose="00000500000000000000" pitchFamily="2" charset="0"/>
              <a:ea typeface="EB Garamond" panose="00000500000000000000" pitchFamily="2" charset="0"/>
            </a:endParaRPr>
          </a:p>
          <a:p>
            <a:pPr marL="342900" indent="-342900">
              <a:lnSpc>
                <a:spcPct val="150000"/>
              </a:lnSpc>
              <a:buFont typeface="Wingdings" panose="05000000000000000000" pitchFamily="2" charset="2"/>
              <a:buChar char="§"/>
            </a:pPr>
            <a:r>
              <a:rPr lang="en-US" sz="2500" b="1" dirty="0">
                <a:solidFill>
                  <a:schemeClr val="accent1">
                    <a:lumMod val="75000"/>
                  </a:schemeClr>
                </a:solidFill>
                <a:latin typeface="EB Garamond" panose="00000500000000000000" pitchFamily="2" charset="0"/>
                <a:ea typeface="EB Garamond" panose="00000500000000000000" pitchFamily="2" charset="0"/>
              </a:rPr>
              <a:t>Efficient Feature Extraction: </a:t>
            </a:r>
            <a:r>
              <a:rPr lang="en-US" sz="2500" dirty="0">
                <a:solidFill>
                  <a:schemeClr val="accent1">
                    <a:lumMod val="75000"/>
                  </a:schemeClr>
                </a:solidFill>
                <a:latin typeface="EB Garamond" panose="00000500000000000000" pitchFamily="2" charset="0"/>
                <a:ea typeface="EB Garamond" panose="00000500000000000000" pitchFamily="2" charset="0"/>
              </a:rPr>
              <a:t>Automatically extracts features from input data, enabling the discovery of intricate patterns.</a:t>
            </a:r>
          </a:p>
          <a:p>
            <a:pPr marL="342900" indent="-342900">
              <a:lnSpc>
                <a:spcPct val="150000"/>
              </a:lnSpc>
              <a:buFont typeface="Wingdings" panose="05000000000000000000" pitchFamily="2" charset="2"/>
              <a:buChar char="§"/>
            </a:pPr>
            <a:r>
              <a:rPr lang="en-US" sz="2500" b="1" dirty="0">
                <a:solidFill>
                  <a:schemeClr val="accent1">
                    <a:lumMod val="75000"/>
                  </a:schemeClr>
                </a:solidFill>
                <a:latin typeface="EB Garamond" panose="00000500000000000000" pitchFamily="2" charset="0"/>
                <a:ea typeface="EB Garamond" panose="00000500000000000000" pitchFamily="2" charset="0"/>
              </a:rPr>
              <a:t>Convolutional Layers: </a:t>
            </a:r>
            <a:r>
              <a:rPr lang="en-US" sz="2500" dirty="0">
                <a:solidFill>
                  <a:schemeClr val="accent1">
                    <a:lumMod val="75000"/>
                  </a:schemeClr>
                </a:solidFill>
                <a:latin typeface="EB Garamond" panose="00000500000000000000" pitchFamily="2" charset="0"/>
                <a:ea typeface="EB Garamond" panose="00000500000000000000" pitchFamily="2" charset="0"/>
              </a:rPr>
              <a:t>Extract critical features by applying learned filters, and identifying high-level features from low-level input data.</a:t>
            </a:r>
          </a:p>
          <a:p>
            <a:pPr marL="342900" indent="-342900">
              <a:lnSpc>
                <a:spcPct val="150000"/>
              </a:lnSpc>
              <a:buFont typeface="Wingdings" panose="05000000000000000000" pitchFamily="2" charset="2"/>
              <a:buChar char="§"/>
            </a:pPr>
            <a:r>
              <a:rPr lang="en-US" sz="2500" b="1" dirty="0">
                <a:solidFill>
                  <a:schemeClr val="accent1">
                    <a:lumMod val="75000"/>
                  </a:schemeClr>
                </a:solidFill>
                <a:latin typeface="EB Garamond" panose="00000500000000000000" pitchFamily="2" charset="0"/>
                <a:ea typeface="EB Garamond" panose="00000500000000000000" pitchFamily="2" charset="0"/>
              </a:rPr>
              <a:t>Pooling Layer: </a:t>
            </a:r>
            <a:r>
              <a:rPr lang="en-US" sz="2500" dirty="0">
                <a:solidFill>
                  <a:schemeClr val="accent1">
                    <a:lumMod val="75000"/>
                  </a:schemeClr>
                </a:solidFill>
                <a:latin typeface="EB Garamond" panose="00000500000000000000" pitchFamily="2" charset="0"/>
                <a:ea typeface="EB Garamond" panose="00000500000000000000" pitchFamily="2" charset="0"/>
              </a:rPr>
              <a:t>Increases robustness and translation invariance of extracted features through subsampling operations like max or average pooling.</a:t>
            </a:r>
          </a:p>
          <a:p>
            <a:pPr marL="342900" indent="-342900">
              <a:lnSpc>
                <a:spcPct val="150000"/>
              </a:lnSpc>
              <a:buFont typeface="Wingdings" panose="05000000000000000000" pitchFamily="2" charset="2"/>
              <a:buChar char="§"/>
            </a:pPr>
            <a:r>
              <a:rPr lang="en-US" sz="2500" b="1" dirty="0">
                <a:solidFill>
                  <a:schemeClr val="accent1">
                    <a:lumMod val="75000"/>
                  </a:schemeClr>
                </a:solidFill>
                <a:latin typeface="EB Garamond" panose="00000500000000000000" pitchFamily="2" charset="0"/>
                <a:ea typeface="EB Garamond" panose="00000500000000000000" pitchFamily="2" charset="0"/>
              </a:rPr>
              <a:t>Robust Classification: </a:t>
            </a:r>
            <a:r>
              <a:rPr lang="en-US" sz="2500" dirty="0">
                <a:solidFill>
                  <a:schemeClr val="accent1">
                    <a:lumMod val="75000"/>
                  </a:schemeClr>
                </a:solidFill>
                <a:latin typeface="EB Garamond" panose="00000500000000000000" pitchFamily="2" charset="0"/>
                <a:ea typeface="EB Garamond" panose="00000500000000000000" pitchFamily="2" charset="0"/>
              </a:rPr>
              <a:t>Flattened feature maps undergo processing by a classification module (</a:t>
            </a:r>
            <a:r>
              <a:rPr lang="en-US" sz="2500" dirty="0" err="1">
                <a:solidFill>
                  <a:schemeClr val="accent1">
                    <a:lumMod val="75000"/>
                  </a:schemeClr>
                </a:solidFill>
                <a:latin typeface="EB Garamond" panose="00000500000000000000" pitchFamily="2" charset="0"/>
                <a:ea typeface="EB Garamond" panose="00000500000000000000" pitchFamily="2" charset="0"/>
              </a:rPr>
              <a:t>MLP</a:t>
            </a:r>
            <a:r>
              <a:rPr lang="en-US" sz="2500" dirty="0">
                <a:solidFill>
                  <a:schemeClr val="accent1">
                    <a:lumMod val="75000"/>
                  </a:schemeClr>
                </a:solidFill>
                <a:latin typeface="EB Garamond" panose="00000500000000000000" pitchFamily="2" charset="0"/>
                <a:ea typeface="EB Garamond" panose="00000500000000000000" pitchFamily="2" charset="0"/>
              </a:rPr>
              <a:t> or fully connected neural network) to learn correlations between extracted features and crime categories.</a:t>
            </a:r>
          </a:p>
          <a:p>
            <a:pPr marL="342900" indent="-342900">
              <a:lnSpc>
                <a:spcPct val="150000"/>
              </a:lnSpc>
              <a:buFont typeface="Wingdings" panose="05000000000000000000" pitchFamily="2" charset="2"/>
              <a:buChar char="§"/>
            </a:pPr>
            <a:r>
              <a:rPr lang="en-US" sz="2500" b="1" dirty="0" err="1">
                <a:solidFill>
                  <a:schemeClr val="accent1">
                    <a:lumMod val="75000"/>
                  </a:schemeClr>
                </a:solidFill>
                <a:latin typeface="EB Garamond" panose="00000500000000000000" pitchFamily="2" charset="0"/>
                <a:ea typeface="EB Garamond" panose="00000500000000000000" pitchFamily="2" charset="0"/>
              </a:rPr>
              <a:t>Softmax</a:t>
            </a:r>
            <a:r>
              <a:rPr lang="en-US" sz="2500" b="1" dirty="0">
                <a:solidFill>
                  <a:schemeClr val="accent1">
                    <a:lumMod val="75000"/>
                  </a:schemeClr>
                </a:solidFill>
                <a:latin typeface="EB Garamond" panose="00000500000000000000" pitchFamily="2" charset="0"/>
                <a:ea typeface="EB Garamond" panose="00000500000000000000" pitchFamily="2" charset="0"/>
              </a:rPr>
              <a:t> Activation: </a:t>
            </a:r>
            <a:r>
              <a:rPr lang="en-US" sz="2500" dirty="0">
                <a:solidFill>
                  <a:schemeClr val="accent1">
                    <a:lumMod val="75000"/>
                  </a:schemeClr>
                </a:solidFill>
                <a:latin typeface="EB Garamond" panose="00000500000000000000" pitchFamily="2" charset="0"/>
                <a:ea typeface="EB Garamond" panose="00000500000000000000" pitchFamily="2" charset="0"/>
              </a:rPr>
              <a:t>Generates probability distribution across classes, enabling predictions on the likelihood of criminal activities.</a:t>
            </a:r>
          </a:p>
          <a:p>
            <a:pPr marL="342900" indent="-342900">
              <a:lnSpc>
                <a:spcPct val="150000"/>
              </a:lnSpc>
              <a:buFont typeface="Wingdings" panose="05000000000000000000" pitchFamily="2" charset="2"/>
              <a:buChar char="§"/>
            </a:pPr>
            <a:r>
              <a:rPr lang="en-US" sz="2500" b="1" dirty="0">
                <a:solidFill>
                  <a:schemeClr val="accent1">
                    <a:lumMod val="75000"/>
                  </a:schemeClr>
                </a:solidFill>
                <a:latin typeface="EB Garamond" panose="00000500000000000000" pitchFamily="2" charset="0"/>
                <a:ea typeface="EB Garamond" panose="00000500000000000000" pitchFamily="2" charset="0"/>
              </a:rPr>
              <a:t> End-to-end Training: </a:t>
            </a:r>
            <a:r>
              <a:rPr lang="en-US" sz="2500" dirty="0">
                <a:solidFill>
                  <a:schemeClr val="accent1">
                    <a:lumMod val="75000"/>
                  </a:schemeClr>
                </a:solidFill>
                <a:latin typeface="EB Garamond" panose="00000500000000000000" pitchFamily="2" charset="0"/>
                <a:ea typeface="EB Garamond" panose="00000500000000000000" pitchFamily="2" charset="0"/>
              </a:rPr>
              <a:t>Trained end-to-end using backpropagation and optimization algorithms, allowing tailored feature representations and continuous refinement.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3352800" y="30843"/>
            <a:ext cx="15417694" cy="1461939"/>
          </a:xfrm>
          <a:prstGeom prst="rect">
            <a:avLst/>
          </a:prstGeom>
        </p:spPr>
        <p:txBody>
          <a:bodyPr wrap="square" lIns="0" tIns="0" rIns="0" bIns="0" rtlCol="0" anchor="t">
            <a:spAutoFit/>
          </a:bodyPr>
          <a:lstStyle/>
          <a:p>
            <a:pPr marL="0" lvl="0" indent="0" algn="ctr">
              <a:lnSpc>
                <a:spcPts val="12600"/>
              </a:lnSpc>
              <a:spcBef>
                <a:spcPct val="0"/>
              </a:spcBef>
            </a:pPr>
            <a:r>
              <a:rPr lang="en-US" sz="6500" u="none" strike="noStrike" dirty="0">
                <a:solidFill>
                  <a:srgbClr val="184173"/>
                </a:solidFill>
                <a:latin typeface="Cinzel Decorative Bold" panose="020B0604020202020204" charset="0"/>
              </a:rPr>
              <a:t>UML   </a:t>
            </a:r>
            <a:r>
              <a:rPr lang="en-US" sz="6500" u="none" strike="noStrike" dirty="0" err="1">
                <a:solidFill>
                  <a:srgbClr val="184173"/>
                </a:solidFill>
                <a:latin typeface="Cinzel Decorative Bold" panose="020B0604020202020204" charset="0"/>
              </a:rPr>
              <a:t>DIAgrams</a:t>
            </a:r>
            <a:endParaRPr lang="en-US" sz="6500" u="none" strike="noStrike" dirty="0">
              <a:solidFill>
                <a:srgbClr val="184173"/>
              </a:solidFill>
              <a:latin typeface="Cinzel Decorative Bold" panose="020B0604020202020204" charset="0"/>
            </a:endParaRPr>
          </a:p>
        </p:txBody>
      </p:sp>
      <p:sp>
        <p:nvSpPr>
          <p:cNvPr id="3" name="TextBox 2">
            <a:extLst>
              <a:ext uri="{FF2B5EF4-FFF2-40B4-BE49-F238E27FC236}">
                <a16:creationId xmlns:a16="http://schemas.microsoft.com/office/drawing/2014/main" id="{51C079D3-ED28-DBF4-94C7-C7FDBC767BB5}"/>
              </a:ext>
            </a:extLst>
          </p:cNvPr>
          <p:cNvSpPr txBox="1"/>
          <p:nvPr/>
        </p:nvSpPr>
        <p:spPr>
          <a:xfrm>
            <a:off x="-3632305" y="1333500"/>
            <a:ext cx="15697199" cy="1086836"/>
          </a:xfrm>
          <a:prstGeom prst="rect">
            <a:avLst/>
          </a:prstGeom>
        </p:spPr>
        <p:txBody>
          <a:bodyPr wrap="square" lIns="0" tIns="0" rIns="0" bIns="0" rtlCol="0" anchor="t">
            <a:spAutoFit/>
          </a:bodyPr>
          <a:lstStyle/>
          <a:p>
            <a:pPr algn="ctr">
              <a:lnSpc>
                <a:spcPts val="9497"/>
              </a:lnSpc>
            </a:pPr>
            <a:r>
              <a:rPr lang="en-US" sz="4500" dirty="0">
                <a:solidFill>
                  <a:srgbClr val="C00000"/>
                </a:solidFill>
                <a:latin typeface="Cinzel Decorative Bold" panose="020B0604020202020204" charset="0"/>
              </a:rPr>
              <a:t>Use case Diagram</a:t>
            </a:r>
          </a:p>
        </p:txBody>
      </p:sp>
      <p:pic>
        <p:nvPicPr>
          <p:cNvPr id="5" name="image2.jpg">
            <a:extLst>
              <a:ext uri="{FF2B5EF4-FFF2-40B4-BE49-F238E27FC236}">
                <a16:creationId xmlns:a16="http://schemas.microsoft.com/office/drawing/2014/main" id="{F9110887-7719-B51B-256A-4B2E0424B5E8}"/>
              </a:ext>
            </a:extLst>
          </p:cNvPr>
          <p:cNvPicPr/>
          <p:nvPr/>
        </p:nvPicPr>
        <p:blipFill>
          <a:blip r:embed="rId2"/>
          <a:srcRect l="3859" t="15373" r="-3859" b="-3337"/>
          <a:stretch>
            <a:fillRect/>
          </a:stretch>
        </p:blipFill>
        <p:spPr>
          <a:xfrm>
            <a:off x="685800" y="2383376"/>
            <a:ext cx="15544800" cy="7162800"/>
          </a:xfrm>
          <a:prstGeom prst="rect">
            <a:avLst/>
          </a:prstGeom>
          <a:ln/>
        </p:spPr>
      </p:pic>
      <p:grpSp>
        <p:nvGrpSpPr>
          <p:cNvPr id="6" name="Group 5">
            <a:extLst>
              <a:ext uri="{FF2B5EF4-FFF2-40B4-BE49-F238E27FC236}">
                <a16:creationId xmlns:a16="http://schemas.microsoft.com/office/drawing/2014/main" id="{F1AF1370-F9AB-9A57-287C-F28721E0DA46}"/>
              </a:ext>
            </a:extLst>
          </p:cNvPr>
          <p:cNvGrpSpPr/>
          <p:nvPr/>
        </p:nvGrpSpPr>
        <p:grpSpPr>
          <a:xfrm rot="1406613">
            <a:off x="-4038947" y="-3342189"/>
            <a:ext cx="10005619" cy="10118616"/>
            <a:chOff x="0" y="0"/>
            <a:chExt cx="812800" cy="821979"/>
          </a:xfrm>
        </p:grpSpPr>
        <p:sp>
          <p:nvSpPr>
            <p:cNvPr id="7" name="Freeform 6">
              <a:extLst>
                <a:ext uri="{FF2B5EF4-FFF2-40B4-BE49-F238E27FC236}">
                  <a16:creationId xmlns:a16="http://schemas.microsoft.com/office/drawing/2014/main" id="{D2556ECE-F08E-5D88-9C1A-2104B2055D1B}"/>
                </a:ext>
              </a:extLst>
            </p:cNvPr>
            <p:cNvSpPr/>
            <p:nvPr/>
          </p:nvSpPr>
          <p:spPr>
            <a:xfrm>
              <a:off x="0" y="0"/>
              <a:ext cx="812800" cy="821979"/>
            </a:xfrm>
            <a:custGeom>
              <a:avLst/>
              <a:gdLst/>
              <a:ahLst/>
              <a:cxnLst/>
              <a:rect l="l" t="t" r="r" b="b"/>
              <a:pathLst>
                <a:path w="812800" h="821979">
                  <a:moveTo>
                    <a:pt x="406400" y="821979"/>
                  </a:moveTo>
                  <a:lnTo>
                    <a:pt x="812800" y="0"/>
                  </a:lnTo>
                  <a:lnTo>
                    <a:pt x="0" y="0"/>
                  </a:lnTo>
                  <a:lnTo>
                    <a:pt x="406400" y="821979"/>
                  </a:lnTo>
                  <a:close/>
                </a:path>
              </a:pathLst>
            </a:custGeom>
            <a:solidFill>
              <a:srgbClr val="153969">
                <a:alpha val="32941"/>
              </a:srgbClr>
            </a:solidFill>
          </p:spPr>
        </p:sp>
        <p:sp>
          <p:nvSpPr>
            <p:cNvPr id="8" name="TextBox 7">
              <a:extLst>
                <a:ext uri="{FF2B5EF4-FFF2-40B4-BE49-F238E27FC236}">
                  <a16:creationId xmlns:a16="http://schemas.microsoft.com/office/drawing/2014/main" id="{ADA61740-066B-5CCB-F194-EAF107CF43E2}"/>
                </a:ext>
              </a:extLst>
            </p:cNvPr>
            <p:cNvSpPr txBox="1"/>
            <p:nvPr/>
          </p:nvSpPr>
          <p:spPr>
            <a:xfrm>
              <a:off x="127000" y="30138"/>
              <a:ext cx="558800" cy="410208"/>
            </a:xfrm>
            <a:prstGeom prst="rect">
              <a:avLst/>
            </a:prstGeom>
          </p:spPr>
          <p:txBody>
            <a:bodyPr lIns="50800" tIns="50800" rIns="50800" bIns="50800" rtlCol="0" anchor="ctr"/>
            <a:lstStyle/>
            <a:p>
              <a:pPr algn="ctr">
                <a:lnSpc>
                  <a:spcPts val="2100"/>
                </a:lnSpc>
              </a:pPr>
              <a:endParaRPr/>
            </a:p>
          </p:txBody>
        </p:sp>
      </p:grpSp>
      <p:sp>
        <p:nvSpPr>
          <p:cNvPr id="11" name="TextBox 4">
            <a:extLst>
              <a:ext uri="{FF2B5EF4-FFF2-40B4-BE49-F238E27FC236}">
                <a16:creationId xmlns:a16="http://schemas.microsoft.com/office/drawing/2014/main" id="{ECD3291E-7D2C-8662-6964-2205A870F4A4}"/>
              </a:ext>
            </a:extLst>
          </p:cNvPr>
          <p:cNvSpPr txBox="1"/>
          <p:nvPr/>
        </p:nvSpPr>
        <p:spPr>
          <a:xfrm rot="20934145">
            <a:off x="10575146" y="11054910"/>
            <a:ext cx="9564560" cy="6140882"/>
          </a:xfrm>
          <a:prstGeom prst="rect">
            <a:avLst/>
          </a:prstGeom>
        </p:spPr>
        <p:txBody>
          <a:bodyPr lIns="50800" tIns="50800" rIns="50800" bIns="50800" rtlCol="0" anchor="ctr"/>
          <a:lstStyle/>
          <a:p>
            <a:pPr algn="ctr">
              <a:lnSpc>
                <a:spcPts val="2100"/>
              </a:lnSpc>
            </a:pPr>
            <a:endParaRPr/>
          </a:p>
        </p:txBody>
      </p:sp>
      <p:grpSp>
        <p:nvGrpSpPr>
          <p:cNvPr id="12" name="Group 2">
            <a:extLst>
              <a:ext uri="{FF2B5EF4-FFF2-40B4-BE49-F238E27FC236}">
                <a16:creationId xmlns:a16="http://schemas.microsoft.com/office/drawing/2014/main" id="{3E8535BF-E395-4C6E-63CB-8049C5A910FF}"/>
              </a:ext>
            </a:extLst>
          </p:cNvPr>
          <p:cNvGrpSpPr/>
          <p:nvPr/>
        </p:nvGrpSpPr>
        <p:grpSpPr>
          <a:xfrm rot="19996283">
            <a:off x="10452438" y="6333098"/>
            <a:ext cx="13912087" cy="12173076"/>
            <a:chOff x="0" y="0"/>
            <a:chExt cx="812800" cy="711200"/>
          </a:xfrm>
        </p:grpSpPr>
        <p:sp>
          <p:nvSpPr>
            <p:cNvPr id="13" name="Freeform 3">
              <a:extLst>
                <a:ext uri="{FF2B5EF4-FFF2-40B4-BE49-F238E27FC236}">
                  <a16:creationId xmlns:a16="http://schemas.microsoft.com/office/drawing/2014/main" id="{4BF229AC-11CE-59A4-3411-EDF9C2D97D7C}"/>
                </a:ext>
              </a:extLst>
            </p:cNvPr>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C25959">
                <a:alpha val="31765"/>
              </a:srgbClr>
            </a:solidFill>
            <a:ln cap="sq">
              <a:noFill/>
              <a:prstDash val="solid"/>
              <a:miter/>
            </a:ln>
          </p:spPr>
        </p:sp>
        <p:sp>
          <p:nvSpPr>
            <p:cNvPr id="14" name="TextBox 4">
              <a:extLst>
                <a:ext uri="{FF2B5EF4-FFF2-40B4-BE49-F238E27FC236}">
                  <a16:creationId xmlns:a16="http://schemas.microsoft.com/office/drawing/2014/main" id="{73C0C6DE-58DD-A49D-7C69-8C08D1A56359}"/>
                </a:ext>
              </a:extLst>
            </p:cNvPr>
            <p:cNvSpPr txBox="1"/>
            <p:nvPr/>
          </p:nvSpPr>
          <p:spPr>
            <a:xfrm>
              <a:off x="127000" y="301625"/>
              <a:ext cx="558800" cy="358775"/>
            </a:xfrm>
            <a:prstGeom prst="rect">
              <a:avLst/>
            </a:prstGeom>
          </p:spPr>
          <p:txBody>
            <a:bodyPr lIns="50800" tIns="50800" rIns="50800" bIns="50800" rtlCol="0" anchor="ctr"/>
            <a:lstStyle/>
            <a:p>
              <a:pPr algn="ctr">
                <a:lnSpc>
                  <a:spcPts val="2100"/>
                </a:lnSpc>
              </a:pPr>
              <a:endParaRPr/>
            </a:p>
          </p:txBody>
        </p:sp>
      </p:grpSp>
    </p:spTree>
    <p:extLst>
      <p:ext uri="{BB962C8B-B14F-4D97-AF65-F5344CB8AC3E}">
        <p14:creationId xmlns:p14="http://schemas.microsoft.com/office/powerpoint/2010/main" val="2846803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665855">
            <a:off x="7988205" y="5932361"/>
            <a:ext cx="13912087" cy="12173076"/>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C25959">
                <a:alpha val="31765"/>
              </a:srgbClr>
            </a:solidFill>
            <a:ln cap="sq">
              <a:noFill/>
              <a:prstDash val="solid"/>
              <a:miter/>
            </a:ln>
          </p:spPr>
        </p:sp>
        <p:sp>
          <p:nvSpPr>
            <p:cNvPr id="4" name="TextBox 4"/>
            <p:cNvSpPr txBox="1"/>
            <p:nvPr/>
          </p:nvSpPr>
          <p:spPr>
            <a:xfrm>
              <a:off x="127000" y="301625"/>
              <a:ext cx="558800" cy="358775"/>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rot="734501">
            <a:off x="-4513736" y="-2203326"/>
            <a:ext cx="10005619" cy="10118616"/>
            <a:chOff x="0" y="0"/>
            <a:chExt cx="812800" cy="821979"/>
          </a:xfrm>
        </p:grpSpPr>
        <p:sp>
          <p:nvSpPr>
            <p:cNvPr id="6" name="Freeform 6"/>
            <p:cNvSpPr/>
            <p:nvPr/>
          </p:nvSpPr>
          <p:spPr>
            <a:xfrm>
              <a:off x="0" y="0"/>
              <a:ext cx="812800" cy="821979"/>
            </a:xfrm>
            <a:custGeom>
              <a:avLst/>
              <a:gdLst/>
              <a:ahLst/>
              <a:cxnLst/>
              <a:rect l="l" t="t" r="r" b="b"/>
              <a:pathLst>
                <a:path w="812800" h="821979">
                  <a:moveTo>
                    <a:pt x="406400" y="821979"/>
                  </a:moveTo>
                  <a:lnTo>
                    <a:pt x="812800" y="0"/>
                  </a:lnTo>
                  <a:lnTo>
                    <a:pt x="0" y="0"/>
                  </a:lnTo>
                  <a:lnTo>
                    <a:pt x="406400" y="821979"/>
                  </a:lnTo>
                  <a:close/>
                </a:path>
              </a:pathLst>
            </a:custGeom>
            <a:solidFill>
              <a:srgbClr val="153969">
                <a:alpha val="32941"/>
              </a:srgbClr>
            </a:solidFill>
          </p:spPr>
        </p:sp>
        <p:sp>
          <p:nvSpPr>
            <p:cNvPr id="7" name="TextBox 7"/>
            <p:cNvSpPr txBox="1"/>
            <p:nvPr/>
          </p:nvSpPr>
          <p:spPr>
            <a:xfrm>
              <a:off x="127000" y="30138"/>
              <a:ext cx="558800" cy="410208"/>
            </a:xfrm>
            <a:prstGeom prst="rect">
              <a:avLst/>
            </a:prstGeom>
          </p:spPr>
          <p:txBody>
            <a:bodyPr lIns="50800" tIns="50800" rIns="50800" bIns="50800" rtlCol="0" anchor="ctr"/>
            <a:lstStyle/>
            <a:p>
              <a:pPr algn="ctr">
                <a:lnSpc>
                  <a:spcPts val="2100"/>
                </a:lnSpc>
              </a:pPr>
              <a:endParaRPr/>
            </a:p>
          </p:txBody>
        </p:sp>
      </p:grpSp>
      <p:sp>
        <p:nvSpPr>
          <p:cNvPr id="11" name="TextBox 10">
            <a:extLst>
              <a:ext uri="{FF2B5EF4-FFF2-40B4-BE49-F238E27FC236}">
                <a16:creationId xmlns:a16="http://schemas.microsoft.com/office/drawing/2014/main" id="{8C2E80B1-656F-B65D-9A3F-2E07B8D35402}"/>
              </a:ext>
            </a:extLst>
          </p:cNvPr>
          <p:cNvSpPr txBox="1"/>
          <p:nvPr/>
        </p:nvSpPr>
        <p:spPr>
          <a:xfrm>
            <a:off x="-2967705" y="741712"/>
            <a:ext cx="15697199" cy="1086836"/>
          </a:xfrm>
          <a:prstGeom prst="rect">
            <a:avLst/>
          </a:prstGeom>
        </p:spPr>
        <p:txBody>
          <a:bodyPr wrap="square" lIns="0" tIns="0" rIns="0" bIns="0" rtlCol="0" anchor="t">
            <a:spAutoFit/>
          </a:bodyPr>
          <a:lstStyle/>
          <a:p>
            <a:pPr algn="ctr">
              <a:lnSpc>
                <a:spcPts val="9497"/>
              </a:lnSpc>
            </a:pPr>
            <a:r>
              <a:rPr lang="en-US" sz="4500" dirty="0">
                <a:solidFill>
                  <a:srgbClr val="C00000"/>
                </a:solidFill>
                <a:latin typeface="Cinzel Decorative Bold" panose="020B0604020202020204" charset="0"/>
              </a:rPr>
              <a:t>Activity  Diagram</a:t>
            </a:r>
          </a:p>
        </p:txBody>
      </p:sp>
      <p:pic>
        <p:nvPicPr>
          <p:cNvPr id="12" name="image9.jpg">
            <a:extLst>
              <a:ext uri="{FF2B5EF4-FFF2-40B4-BE49-F238E27FC236}">
                <a16:creationId xmlns:a16="http://schemas.microsoft.com/office/drawing/2014/main" id="{8AF91E9A-C390-08F2-F412-F33644F2CD2B}"/>
              </a:ext>
            </a:extLst>
          </p:cNvPr>
          <p:cNvPicPr/>
          <p:nvPr/>
        </p:nvPicPr>
        <p:blipFill>
          <a:blip r:embed="rId2"/>
          <a:srcRect/>
          <a:stretch>
            <a:fillRect/>
          </a:stretch>
        </p:blipFill>
        <p:spPr>
          <a:xfrm>
            <a:off x="2345443" y="2205347"/>
            <a:ext cx="13258800" cy="7349736"/>
          </a:xfrm>
          <a:prstGeom prst="rect">
            <a:avLst/>
          </a:prstGeo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C079D3-ED28-DBF4-94C7-C7FDBC767BB5}"/>
              </a:ext>
            </a:extLst>
          </p:cNvPr>
          <p:cNvSpPr txBox="1"/>
          <p:nvPr/>
        </p:nvSpPr>
        <p:spPr>
          <a:xfrm>
            <a:off x="-3657600" y="385938"/>
            <a:ext cx="15697199" cy="1086836"/>
          </a:xfrm>
          <a:prstGeom prst="rect">
            <a:avLst/>
          </a:prstGeom>
        </p:spPr>
        <p:txBody>
          <a:bodyPr wrap="square" lIns="0" tIns="0" rIns="0" bIns="0" rtlCol="0" anchor="t">
            <a:spAutoFit/>
          </a:bodyPr>
          <a:lstStyle/>
          <a:p>
            <a:pPr algn="ctr">
              <a:lnSpc>
                <a:spcPts val="9497"/>
              </a:lnSpc>
            </a:pPr>
            <a:r>
              <a:rPr lang="en-US" sz="4500" dirty="0">
                <a:solidFill>
                  <a:srgbClr val="C00000"/>
                </a:solidFill>
                <a:latin typeface="Cinzel Decorative Bold" panose="020B0604020202020204" charset="0"/>
              </a:rPr>
              <a:t>Sequence Diagram</a:t>
            </a:r>
          </a:p>
        </p:txBody>
      </p:sp>
      <p:grpSp>
        <p:nvGrpSpPr>
          <p:cNvPr id="6" name="Group 5">
            <a:extLst>
              <a:ext uri="{FF2B5EF4-FFF2-40B4-BE49-F238E27FC236}">
                <a16:creationId xmlns:a16="http://schemas.microsoft.com/office/drawing/2014/main" id="{F1AF1370-F9AB-9A57-287C-F28721E0DA46}"/>
              </a:ext>
            </a:extLst>
          </p:cNvPr>
          <p:cNvGrpSpPr/>
          <p:nvPr/>
        </p:nvGrpSpPr>
        <p:grpSpPr>
          <a:xfrm rot="1406613">
            <a:off x="-4038947" y="-3342189"/>
            <a:ext cx="10005619" cy="10118616"/>
            <a:chOff x="0" y="0"/>
            <a:chExt cx="812800" cy="821979"/>
          </a:xfrm>
        </p:grpSpPr>
        <p:sp>
          <p:nvSpPr>
            <p:cNvPr id="7" name="Freeform 6">
              <a:extLst>
                <a:ext uri="{FF2B5EF4-FFF2-40B4-BE49-F238E27FC236}">
                  <a16:creationId xmlns:a16="http://schemas.microsoft.com/office/drawing/2014/main" id="{D2556ECE-F08E-5D88-9C1A-2104B2055D1B}"/>
                </a:ext>
              </a:extLst>
            </p:cNvPr>
            <p:cNvSpPr/>
            <p:nvPr/>
          </p:nvSpPr>
          <p:spPr>
            <a:xfrm>
              <a:off x="0" y="0"/>
              <a:ext cx="812800" cy="821979"/>
            </a:xfrm>
            <a:custGeom>
              <a:avLst/>
              <a:gdLst/>
              <a:ahLst/>
              <a:cxnLst/>
              <a:rect l="l" t="t" r="r" b="b"/>
              <a:pathLst>
                <a:path w="812800" h="821979">
                  <a:moveTo>
                    <a:pt x="406400" y="821979"/>
                  </a:moveTo>
                  <a:lnTo>
                    <a:pt x="812800" y="0"/>
                  </a:lnTo>
                  <a:lnTo>
                    <a:pt x="0" y="0"/>
                  </a:lnTo>
                  <a:lnTo>
                    <a:pt x="406400" y="821979"/>
                  </a:lnTo>
                  <a:close/>
                </a:path>
              </a:pathLst>
            </a:custGeom>
            <a:solidFill>
              <a:srgbClr val="153969">
                <a:alpha val="32941"/>
              </a:srgbClr>
            </a:solidFill>
          </p:spPr>
        </p:sp>
        <p:sp>
          <p:nvSpPr>
            <p:cNvPr id="8" name="TextBox 7">
              <a:extLst>
                <a:ext uri="{FF2B5EF4-FFF2-40B4-BE49-F238E27FC236}">
                  <a16:creationId xmlns:a16="http://schemas.microsoft.com/office/drawing/2014/main" id="{ADA61740-066B-5CCB-F194-EAF107CF43E2}"/>
                </a:ext>
              </a:extLst>
            </p:cNvPr>
            <p:cNvSpPr txBox="1"/>
            <p:nvPr/>
          </p:nvSpPr>
          <p:spPr>
            <a:xfrm>
              <a:off x="127000" y="30138"/>
              <a:ext cx="558800" cy="410208"/>
            </a:xfrm>
            <a:prstGeom prst="rect">
              <a:avLst/>
            </a:prstGeom>
          </p:spPr>
          <p:txBody>
            <a:bodyPr lIns="50800" tIns="50800" rIns="50800" bIns="50800" rtlCol="0" anchor="ctr"/>
            <a:lstStyle/>
            <a:p>
              <a:pPr algn="ctr">
                <a:lnSpc>
                  <a:spcPts val="2100"/>
                </a:lnSpc>
              </a:pPr>
              <a:endParaRPr/>
            </a:p>
          </p:txBody>
        </p:sp>
      </p:grpSp>
      <p:sp>
        <p:nvSpPr>
          <p:cNvPr id="11" name="TextBox 4">
            <a:extLst>
              <a:ext uri="{FF2B5EF4-FFF2-40B4-BE49-F238E27FC236}">
                <a16:creationId xmlns:a16="http://schemas.microsoft.com/office/drawing/2014/main" id="{ECD3291E-7D2C-8662-6964-2205A870F4A4}"/>
              </a:ext>
            </a:extLst>
          </p:cNvPr>
          <p:cNvSpPr txBox="1"/>
          <p:nvPr/>
        </p:nvSpPr>
        <p:spPr>
          <a:xfrm rot="20934145">
            <a:off x="10575146" y="11054910"/>
            <a:ext cx="9564560" cy="6140882"/>
          </a:xfrm>
          <a:prstGeom prst="rect">
            <a:avLst/>
          </a:prstGeom>
        </p:spPr>
        <p:txBody>
          <a:bodyPr lIns="50800" tIns="50800" rIns="50800" bIns="50800" rtlCol="0" anchor="ctr"/>
          <a:lstStyle/>
          <a:p>
            <a:pPr algn="ctr">
              <a:lnSpc>
                <a:spcPts val="2100"/>
              </a:lnSpc>
            </a:pPr>
            <a:endParaRPr/>
          </a:p>
        </p:txBody>
      </p:sp>
      <p:grpSp>
        <p:nvGrpSpPr>
          <p:cNvPr id="12" name="Group 2">
            <a:extLst>
              <a:ext uri="{FF2B5EF4-FFF2-40B4-BE49-F238E27FC236}">
                <a16:creationId xmlns:a16="http://schemas.microsoft.com/office/drawing/2014/main" id="{3E8535BF-E395-4C6E-63CB-8049C5A910FF}"/>
              </a:ext>
            </a:extLst>
          </p:cNvPr>
          <p:cNvGrpSpPr/>
          <p:nvPr/>
        </p:nvGrpSpPr>
        <p:grpSpPr>
          <a:xfrm rot="19996283">
            <a:off x="12686686" y="7240720"/>
            <a:ext cx="13912087" cy="12173076"/>
            <a:chOff x="0" y="0"/>
            <a:chExt cx="812800" cy="711200"/>
          </a:xfrm>
        </p:grpSpPr>
        <p:sp>
          <p:nvSpPr>
            <p:cNvPr id="13" name="Freeform 3">
              <a:extLst>
                <a:ext uri="{FF2B5EF4-FFF2-40B4-BE49-F238E27FC236}">
                  <a16:creationId xmlns:a16="http://schemas.microsoft.com/office/drawing/2014/main" id="{4BF229AC-11CE-59A4-3411-EDF9C2D97D7C}"/>
                </a:ext>
              </a:extLst>
            </p:cNvPr>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C25959">
                <a:alpha val="31765"/>
              </a:srgbClr>
            </a:solidFill>
            <a:ln cap="sq">
              <a:noFill/>
              <a:prstDash val="solid"/>
              <a:miter/>
            </a:ln>
          </p:spPr>
        </p:sp>
        <p:sp>
          <p:nvSpPr>
            <p:cNvPr id="14" name="TextBox 4">
              <a:extLst>
                <a:ext uri="{FF2B5EF4-FFF2-40B4-BE49-F238E27FC236}">
                  <a16:creationId xmlns:a16="http://schemas.microsoft.com/office/drawing/2014/main" id="{73C0C6DE-58DD-A49D-7C69-8C08D1A56359}"/>
                </a:ext>
              </a:extLst>
            </p:cNvPr>
            <p:cNvSpPr txBox="1"/>
            <p:nvPr/>
          </p:nvSpPr>
          <p:spPr>
            <a:xfrm>
              <a:off x="127000" y="301625"/>
              <a:ext cx="558800" cy="358775"/>
            </a:xfrm>
            <a:prstGeom prst="rect">
              <a:avLst/>
            </a:prstGeom>
          </p:spPr>
          <p:txBody>
            <a:bodyPr lIns="50800" tIns="50800" rIns="50800" bIns="50800" rtlCol="0" anchor="ctr"/>
            <a:lstStyle/>
            <a:p>
              <a:pPr algn="ctr">
                <a:lnSpc>
                  <a:spcPts val="2100"/>
                </a:lnSpc>
              </a:pPr>
              <a:endParaRPr/>
            </a:p>
          </p:txBody>
        </p:sp>
      </p:grpSp>
      <p:pic>
        <p:nvPicPr>
          <p:cNvPr id="2" name="image5.jpg">
            <a:extLst>
              <a:ext uri="{FF2B5EF4-FFF2-40B4-BE49-F238E27FC236}">
                <a16:creationId xmlns:a16="http://schemas.microsoft.com/office/drawing/2014/main" id="{944DBEC3-BCA7-2CAC-CC29-A86EAC78FA83}"/>
              </a:ext>
            </a:extLst>
          </p:cNvPr>
          <p:cNvPicPr/>
          <p:nvPr/>
        </p:nvPicPr>
        <p:blipFill>
          <a:blip r:embed="rId2"/>
          <a:srcRect/>
          <a:stretch>
            <a:fillRect/>
          </a:stretch>
        </p:blipFill>
        <p:spPr>
          <a:xfrm>
            <a:off x="990600" y="2293619"/>
            <a:ext cx="15697198" cy="7149979"/>
          </a:xfrm>
          <a:prstGeom prst="rect">
            <a:avLst/>
          </a:prstGeom>
          <a:ln/>
        </p:spPr>
      </p:pic>
    </p:spTree>
    <p:extLst>
      <p:ext uri="{BB962C8B-B14F-4D97-AF65-F5344CB8AC3E}">
        <p14:creationId xmlns:p14="http://schemas.microsoft.com/office/powerpoint/2010/main" val="3092645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C079D3-ED28-DBF4-94C7-C7FDBC767BB5}"/>
              </a:ext>
            </a:extLst>
          </p:cNvPr>
          <p:cNvSpPr txBox="1"/>
          <p:nvPr/>
        </p:nvSpPr>
        <p:spPr>
          <a:xfrm>
            <a:off x="-3657600" y="385938"/>
            <a:ext cx="15697199" cy="1086836"/>
          </a:xfrm>
          <a:prstGeom prst="rect">
            <a:avLst/>
          </a:prstGeom>
        </p:spPr>
        <p:txBody>
          <a:bodyPr wrap="square" lIns="0" tIns="0" rIns="0" bIns="0" rtlCol="0" anchor="t">
            <a:spAutoFit/>
          </a:bodyPr>
          <a:lstStyle/>
          <a:p>
            <a:pPr algn="ctr">
              <a:lnSpc>
                <a:spcPts val="9497"/>
              </a:lnSpc>
            </a:pPr>
            <a:r>
              <a:rPr lang="en-US" sz="4500" dirty="0">
                <a:solidFill>
                  <a:srgbClr val="C00000"/>
                </a:solidFill>
                <a:latin typeface="Cinzel Decorative Bold" panose="020B0604020202020204" charset="0"/>
              </a:rPr>
              <a:t>Object  Diagram</a:t>
            </a:r>
          </a:p>
        </p:txBody>
      </p:sp>
      <p:grpSp>
        <p:nvGrpSpPr>
          <p:cNvPr id="6" name="Group 5">
            <a:extLst>
              <a:ext uri="{FF2B5EF4-FFF2-40B4-BE49-F238E27FC236}">
                <a16:creationId xmlns:a16="http://schemas.microsoft.com/office/drawing/2014/main" id="{F1AF1370-F9AB-9A57-287C-F28721E0DA46}"/>
              </a:ext>
            </a:extLst>
          </p:cNvPr>
          <p:cNvGrpSpPr/>
          <p:nvPr/>
        </p:nvGrpSpPr>
        <p:grpSpPr>
          <a:xfrm rot="1406613">
            <a:off x="-4038947" y="-3342189"/>
            <a:ext cx="10005619" cy="10118616"/>
            <a:chOff x="0" y="0"/>
            <a:chExt cx="812800" cy="821979"/>
          </a:xfrm>
        </p:grpSpPr>
        <p:sp>
          <p:nvSpPr>
            <p:cNvPr id="7" name="Freeform 6">
              <a:extLst>
                <a:ext uri="{FF2B5EF4-FFF2-40B4-BE49-F238E27FC236}">
                  <a16:creationId xmlns:a16="http://schemas.microsoft.com/office/drawing/2014/main" id="{D2556ECE-F08E-5D88-9C1A-2104B2055D1B}"/>
                </a:ext>
              </a:extLst>
            </p:cNvPr>
            <p:cNvSpPr/>
            <p:nvPr/>
          </p:nvSpPr>
          <p:spPr>
            <a:xfrm>
              <a:off x="0" y="0"/>
              <a:ext cx="812800" cy="821979"/>
            </a:xfrm>
            <a:custGeom>
              <a:avLst/>
              <a:gdLst/>
              <a:ahLst/>
              <a:cxnLst/>
              <a:rect l="l" t="t" r="r" b="b"/>
              <a:pathLst>
                <a:path w="812800" h="821979">
                  <a:moveTo>
                    <a:pt x="406400" y="821979"/>
                  </a:moveTo>
                  <a:lnTo>
                    <a:pt x="812800" y="0"/>
                  </a:lnTo>
                  <a:lnTo>
                    <a:pt x="0" y="0"/>
                  </a:lnTo>
                  <a:lnTo>
                    <a:pt x="406400" y="821979"/>
                  </a:lnTo>
                  <a:close/>
                </a:path>
              </a:pathLst>
            </a:custGeom>
            <a:solidFill>
              <a:srgbClr val="153969">
                <a:alpha val="32941"/>
              </a:srgbClr>
            </a:solidFill>
          </p:spPr>
        </p:sp>
        <p:sp>
          <p:nvSpPr>
            <p:cNvPr id="8" name="TextBox 7">
              <a:extLst>
                <a:ext uri="{FF2B5EF4-FFF2-40B4-BE49-F238E27FC236}">
                  <a16:creationId xmlns:a16="http://schemas.microsoft.com/office/drawing/2014/main" id="{ADA61740-066B-5CCB-F194-EAF107CF43E2}"/>
                </a:ext>
              </a:extLst>
            </p:cNvPr>
            <p:cNvSpPr txBox="1"/>
            <p:nvPr/>
          </p:nvSpPr>
          <p:spPr>
            <a:xfrm>
              <a:off x="127000" y="30138"/>
              <a:ext cx="558800" cy="410208"/>
            </a:xfrm>
            <a:prstGeom prst="rect">
              <a:avLst/>
            </a:prstGeom>
          </p:spPr>
          <p:txBody>
            <a:bodyPr lIns="50800" tIns="50800" rIns="50800" bIns="50800" rtlCol="0" anchor="ctr"/>
            <a:lstStyle/>
            <a:p>
              <a:pPr algn="ctr">
                <a:lnSpc>
                  <a:spcPts val="2100"/>
                </a:lnSpc>
              </a:pPr>
              <a:endParaRPr/>
            </a:p>
          </p:txBody>
        </p:sp>
      </p:grpSp>
      <p:sp>
        <p:nvSpPr>
          <p:cNvPr id="11" name="TextBox 4">
            <a:extLst>
              <a:ext uri="{FF2B5EF4-FFF2-40B4-BE49-F238E27FC236}">
                <a16:creationId xmlns:a16="http://schemas.microsoft.com/office/drawing/2014/main" id="{ECD3291E-7D2C-8662-6964-2205A870F4A4}"/>
              </a:ext>
            </a:extLst>
          </p:cNvPr>
          <p:cNvSpPr txBox="1"/>
          <p:nvPr/>
        </p:nvSpPr>
        <p:spPr>
          <a:xfrm rot="20934145">
            <a:off x="10575146" y="11054910"/>
            <a:ext cx="9564560" cy="6140882"/>
          </a:xfrm>
          <a:prstGeom prst="rect">
            <a:avLst/>
          </a:prstGeom>
        </p:spPr>
        <p:txBody>
          <a:bodyPr lIns="50800" tIns="50800" rIns="50800" bIns="50800" rtlCol="0" anchor="ctr"/>
          <a:lstStyle/>
          <a:p>
            <a:pPr algn="ctr">
              <a:lnSpc>
                <a:spcPts val="2100"/>
              </a:lnSpc>
            </a:pPr>
            <a:endParaRPr/>
          </a:p>
        </p:txBody>
      </p:sp>
      <p:grpSp>
        <p:nvGrpSpPr>
          <p:cNvPr id="12" name="Group 2">
            <a:extLst>
              <a:ext uri="{FF2B5EF4-FFF2-40B4-BE49-F238E27FC236}">
                <a16:creationId xmlns:a16="http://schemas.microsoft.com/office/drawing/2014/main" id="{3E8535BF-E395-4C6E-63CB-8049C5A910FF}"/>
              </a:ext>
            </a:extLst>
          </p:cNvPr>
          <p:cNvGrpSpPr/>
          <p:nvPr/>
        </p:nvGrpSpPr>
        <p:grpSpPr>
          <a:xfrm rot="19996283">
            <a:off x="11138239" y="5335719"/>
            <a:ext cx="13912087" cy="12173076"/>
            <a:chOff x="0" y="0"/>
            <a:chExt cx="812800" cy="711200"/>
          </a:xfrm>
        </p:grpSpPr>
        <p:sp>
          <p:nvSpPr>
            <p:cNvPr id="13" name="Freeform 3">
              <a:extLst>
                <a:ext uri="{FF2B5EF4-FFF2-40B4-BE49-F238E27FC236}">
                  <a16:creationId xmlns:a16="http://schemas.microsoft.com/office/drawing/2014/main" id="{4BF229AC-11CE-59A4-3411-EDF9C2D97D7C}"/>
                </a:ext>
              </a:extLst>
            </p:cNvPr>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C25959">
                <a:alpha val="31765"/>
              </a:srgbClr>
            </a:solidFill>
            <a:ln cap="sq">
              <a:noFill/>
              <a:prstDash val="solid"/>
              <a:miter/>
            </a:ln>
          </p:spPr>
        </p:sp>
        <p:sp>
          <p:nvSpPr>
            <p:cNvPr id="14" name="TextBox 4">
              <a:extLst>
                <a:ext uri="{FF2B5EF4-FFF2-40B4-BE49-F238E27FC236}">
                  <a16:creationId xmlns:a16="http://schemas.microsoft.com/office/drawing/2014/main" id="{73C0C6DE-58DD-A49D-7C69-8C08D1A56359}"/>
                </a:ext>
              </a:extLst>
            </p:cNvPr>
            <p:cNvSpPr txBox="1"/>
            <p:nvPr/>
          </p:nvSpPr>
          <p:spPr>
            <a:xfrm>
              <a:off x="127000" y="301625"/>
              <a:ext cx="558800" cy="358775"/>
            </a:xfrm>
            <a:prstGeom prst="rect">
              <a:avLst/>
            </a:prstGeom>
          </p:spPr>
          <p:txBody>
            <a:bodyPr lIns="50800" tIns="50800" rIns="50800" bIns="50800" rtlCol="0" anchor="ctr"/>
            <a:lstStyle/>
            <a:p>
              <a:pPr algn="ctr">
                <a:lnSpc>
                  <a:spcPts val="2100"/>
                </a:lnSpc>
              </a:pPr>
              <a:endParaRPr/>
            </a:p>
          </p:txBody>
        </p:sp>
      </p:grpSp>
      <p:pic>
        <p:nvPicPr>
          <p:cNvPr id="4" name="Picture 3">
            <a:extLst>
              <a:ext uri="{FF2B5EF4-FFF2-40B4-BE49-F238E27FC236}">
                <a16:creationId xmlns:a16="http://schemas.microsoft.com/office/drawing/2014/main" id="{0B1B9EDD-4070-E40A-C767-F4A72F427D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2381786"/>
            <a:ext cx="13205325" cy="6401732"/>
          </a:xfrm>
          <a:prstGeom prst="rect">
            <a:avLst/>
          </a:prstGeom>
        </p:spPr>
      </p:pic>
    </p:spTree>
    <p:extLst>
      <p:ext uri="{BB962C8B-B14F-4D97-AF65-F5344CB8AC3E}">
        <p14:creationId xmlns:p14="http://schemas.microsoft.com/office/powerpoint/2010/main" val="35999755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C079D3-ED28-DBF4-94C7-C7FDBC767BB5}"/>
              </a:ext>
            </a:extLst>
          </p:cNvPr>
          <p:cNvSpPr txBox="1"/>
          <p:nvPr/>
        </p:nvSpPr>
        <p:spPr>
          <a:xfrm>
            <a:off x="-3657600" y="-191140"/>
            <a:ext cx="15697199" cy="1086836"/>
          </a:xfrm>
          <a:prstGeom prst="rect">
            <a:avLst/>
          </a:prstGeom>
        </p:spPr>
        <p:txBody>
          <a:bodyPr wrap="square" lIns="0" tIns="0" rIns="0" bIns="0" rtlCol="0" anchor="t">
            <a:spAutoFit/>
          </a:bodyPr>
          <a:lstStyle/>
          <a:p>
            <a:pPr algn="ctr">
              <a:lnSpc>
                <a:spcPts val="9497"/>
              </a:lnSpc>
            </a:pPr>
            <a:r>
              <a:rPr lang="en-US" sz="4500" dirty="0">
                <a:solidFill>
                  <a:srgbClr val="C00000"/>
                </a:solidFill>
                <a:latin typeface="Cinzel Decorative Bold" panose="020B0604020202020204" charset="0"/>
              </a:rPr>
              <a:t>Data  flow  Diagrams</a:t>
            </a:r>
          </a:p>
        </p:txBody>
      </p:sp>
      <p:grpSp>
        <p:nvGrpSpPr>
          <p:cNvPr id="6" name="Group 5">
            <a:extLst>
              <a:ext uri="{FF2B5EF4-FFF2-40B4-BE49-F238E27FC236}">
                <a16:creationId xmlns:a16="http://schemas.microsoft.com/office/drawing/2014/main" id="{F1AF1370-F9AB-9A57-287C-F28721E0DA46}"/>
              </a:ext>
            </a:extLst>
          </p:cNvPr>
          <p:cNvGrpSpPr/>
          <p:nvPr/>
        </p:nvGrpSpPr>
        <p:grpSpPr>
          <a:xfrm rot="1406613">
            <a:off x="-4038947" y="-3342189"/>
            <a:ext cx="10005619" cy="10118616"/>
            <a:chOff x="0" y="0"/>
            <a:chExt cx="812800" cy="821979"/>
          </a:xfrm>
        </p:grpSpPr>
        <p:sp>
          <p:nvSpPr>
            <p:cNvPr id="7" name="Freeform 6">
              <a:extLst>
                <a:ext uri="{FF2B5EF4-FFF2-40B4-BE49-F238E27FC236}">
                  <a16:creationId xmlns:a16="http://schemas.microsoft.com/office/drawing/2014/main" id="{D2556ECE-F08E-5D88-9C1A-2104B2055D1B}"/>
                </a:ext>
              </a:extLst>
            </p:cNvPr>
            <p:cNvSpPr/>
            <p:nvPr/>
          </p:nvSpPr>
          <p:spPr>
            <a:xfrm>
              <a:off x="0" y="0"/>
              <a:ext cx="812800" cy="821979"/>
            </a:xfrm>
            <a:custGeom>
              <a:avLst/>
              <a:gdLst/>
              <a:ahLst/>
              <a:cxnLst/>
              <a:rect l="l" t="t" r="r" b="b"/>
              <a:pathLst>
                <a:path w="812800" h="821979">
                  <a:moveTo>
                    <a:pt x="406400" y="821979"/>
                  </a:moveTo>
                  <a:lnTo>
                    <a:pt x="812800" y="0"/>
                  </a:lnTo>
                  <a:lnTo>
                    <a:pt x="0" y="0"/>
                  </a:lnTo>
                  <a:lnTo>
                    <a:pt x="406400" y="821979"/>
                  </a:lnTo>
                  <a:close/>
                </a:path>
              </a:pathLst>
            </a:custGeom>
            <a:solidFill>
              <a:srgbClr val="153969">
                <a:alpha val="32941"/>
              </a:srgbClr>
            </a:solidFill>
          </p:spPr>
        </p:sp>
        <p:sp>
          <p:nvSpPr>
            <p:cNvPr id="8" name="TextBox 7">
              <a:extLst>
                <a:ext uri="{FF2B5EF4-FFF2-40B4-BE49-F238E27FC236}">
                  <a16:creationId xmlns:a16="http://schemas.microsoft.com/office/drawing/2014/main" id="{ADA61740-066B-5CCB-F194-EAF107CF43E2}"/>
                </a:ext>
              </a:extLst>
            </p:cNvPr>
            <p:cNvSpPr txBox="1"/>
            <p:nvPr/>
          </p:nvSpPr>
          <p:spPr>
            <a:xfrm>
              <a:off x="127000" y="30138"/>
              <a:ext cx="558800" cy="410208"/>
            </a:xfrm>
            <a:prstGeom prst="rect">
              <a:avLst/>
            </a:prstGeom>
          </p:spPr>
          <p:txBody>
            <a:bodyPr lIns="50800" tIns="50800" rIns="50800" bIns="50800" rtlCol="0" anchor="ctr"/>
            <a:lstStyle/>
            <a:p>
              <a:pPr algn="ctr">
                <a:lnSpc>
                  <a:spcPts val="2100"/>
                </a:lnSpc>
              </a:pPr>
              <a:endParaRPr/>
            </a:p>
          </p:txBody>
        </p:sp>
      </p:grpSp>
      <p:sp>
        <p:nvSpPr>
          <p:cNvPr id="11" name="TextBox 4">
            <a:extLst>
              <a:ext uri="{FF2B5EF4-FFF2-40B4-BE49-F238E27FC236}">
                <a16:creationId xmlns:a16="http://schemas.microsoft.com/office/drawing/2014/main" id="{ECD3291E-7D2C-8662-6964-2205A870F4A4}"/>
              </a:ext>
            </a:extLst>
          </p:cNvPr>
          <p:cNvSpPr txBox="1"/>
          <p:nvPr/>
        </p:nvSpPr>
        <p:spPr>
          <a:xfrm rot="20934145">
            <a:off x="10575146" y="11054910"/>
            <a:ext cx="9564560" cy="6140882"/>
          </a:xfrm>
          <a:prstGeom prst="rect">
            <a:avLst/>
          </a:prstGeom>
        </p:spPr>
        <p:txBody>
          <a:bodyPr lIns="50800" tIns="50800" rIns="50800" bIns="50800" rtlCol="0" anchor="ctr"/>
          <a:lstStyle/>
          <a:p>
            <a:pPr algn="ctr">
              <a:lnSpc>
                <a:spcPts val="2100"/>
              </a:lnSpc>
            </a:pPr>
            <a:endParaRPr/>
          </a:p>
        </p:txBody>
      </p:sp>
      <p:grpSp>
        <p:nvGrpSpPr>
          <p:cNvPr id="12" name="Group 2">
            <a:extLst>
              <a:ext uri="{FF2B5EF4-FFF2-40B4-BE49-F238E27FC236}">
                <a16:creationId xmlns:a16="http://schemas.microsoft.com/office/drawing/2014/main" id="{3E8535BF-E395-4C6E-63CB-8049C5A910FF}"/>
              </a:ext>
            </a:extLst>
          </p:cNvPr>
          <p:cNvGrpSpPr/>
          <p:nvPr/>
        </p:nvGrpSpPr>
        <p:grpSpPr>
          <a:xfrm rot="19996283">
            <a:off x="11138239" y="5335719"/>
            <a:ext cx="13912087" cy="12173076"/>
            <a:chOff x="0" y="0"/>
            <a:chExt cx="812800" cy="711200"/>
          </a:xfrm>
        </p:grpSpPr>
        <p:sp>
          <p:nvSpPr>
            <p:cNvPr id="13" name="Freeform 3">
              <a:extLst>
                <a:ext uri="{FF2B5EF4-FFF2-40B4-BE49-F238E27FC236}">
                  <a16:creationId xmlns:a16="http://schemas.microsoft.com/office/drawing/2014/main" id="{4BF229AC-11CE-59A4-3411-EDF9C2D97D7C}"/>
                </a:ext>
              </a:extLst>
            </p:cNvPr>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C25959">
                <a:alpha val="31765"/>
              </a:srgbClr>
            </a:solidFill>
            <a:ln cap="sq">
              <a:noFill/>
              <a:prstDash val="solid"/>
              <a:miter/>
            </a:ln>
          </p:spPr>
        </p:sp>
        <p:sp>
          <p:nvSpPr>
            <p:cNvPr id="14" name="TextBox 4">
              <a:extLst>
                <a:ext uri="{FF2B5EF4-FFF2-40B4-BE49-F238E27FC236}">
                  <a16:creationId xmlns:a16="http://schemas.microsoft.com/office/drawing/2014/main" id="{73C0C6DE-58DD-A49D-7C69-8C08D1A56359}"/>
                </a:ext>
              </a:extLst>
            </p:cNvPr>
            <p:cNvSpPr txBox="1"/>
            <p:nvPr/>
          </p:nvSpPr>
          <p:spPr>
            <a:xfrm>
              <a:off x="127000" y="301625"/>
              <a:ext cx="558800" cy="358775"/>
            </a:xfrm>
            <a:prstGeom prst="rect">
              <a:avLst/>
            </a:prstGeom>
          </p:spPr>
          <p:txBody>
            <a:bodyPr lIns="50800" tIns="50800" rIns="50800" bIns="50800" rtlCol="0" anchor="ctr"/>
            <a:lstStyle/>
            <a:p>
              <a:pPr algn="ctr">
                <a:lnSpc>
                  <a:spcPts val="2100"/>
                </a:lnSpc>
              </a:pPr>
              <a:endParaRPr/>
            </a:p>
          </p:txBody>
        </p:sp>
      </p:grpSp>
      <p:sp>
        <p:nvSpPr>
          <p:cNvPr id="2" name="Rectangle 4">
            <a:extLst>
              <a:ext uri="{FF2B5EF4-FFF2-40B4-BE49-F238E27FC236}">
                <a16:creationId xmlns:a16="http://schemas.microsoft.com/office/drawing/2014/main" id="{0816DBAF-63F7-57CC-A5A0-521946AE49EC}"/>
              </a:ext>
            </a:extLst>
          </p:cNvPr>
          <p:cNvSpPr>
            <a:spLocks noChangeArrowheads="1"/>
          </p:cNvSpPr>
          <p:nvPr/>
        </p:nvSpPr>
        <p:spPr bwMode="auto">
          <a:xfrm>
            <a:off x="5289052" y="2348540"/>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15" name="Picture 14">
            <a:extLst>
              <a:ext uri="{FF2B5EF4-FFF2-40B4-BE49-F238E27FC236}">
                <a16:creationId xmlns:a16="http://schemas.microsoft.com/office/drawing/2014/main" id="{35F6EC57-1F7D-D18F-9855-260BE28D6D3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96054" y="1008871"/>
            <a:ext cx="10363200" cy="1632433"/>
          </a:xfrm>
          <a:prstGeom prst="rect">
            <a:avLst/>
          </a:prstGeom>
          <a:noFill/>
          <a:ln>
            <a:noFill/>
          </a:ln>
        </p:spPr>
      </p:pic>
      <p:pic>
        <p:nvPicPr>
          <p:cNvPr id="17" name="Picture 16">
            <a:extLst>
              <a:ext uri="{FF2B5EF4-FFF2-40B4-BE49-F238E27FC236}">
                <a16:creationId xmlns:a16="http://schemas.microsoft.com/office/drawing/2014/main" id="{98446503-A38D-C4A5-C1D5-5079D26ED3B4}"/>
              </a:ext>
            </a:extLst>
          </p:cNvPr>
          <p:cNvPicPr>
            <a:picLocks noChangeAspect="1"/>
          </p:cNvPicPr>
          <p:nvPr/>
        </p:nvPicPr>
        <p:blipFill>
          <a:blip r:embed="rId3"/>
          <a:stretch>
            <a:fillRect/>
          </a:stretch>
        </p:blipFill>
        <p:spPr>
          <a:xfrm>
            <a:off x="3670654" y="2472400"/>
            <a:ext cx="10197746" cy="3105424"/>
          </a:xfrm>
          <a:prstGeom prst="rect">
            <a:avLst/>
          </a:prstGeom>
        </p:spPr>
      </p:pic>
      <p:pic>
        <p:nvPicPr>
          <p:cNvPr id="19" name="Picture 18">
            <a:extLst>
              <a:ext uri="{FF2B5EF4-FFF2-40B4-BE49-F238E27FC236}">
                <a16:creationId xmlns:a16="http://schemas.microsoft.com/office/drawing/2014/main" id="{47C5F92C-2694-3BF2-B83C-E68110A0283F}"/>
              </a:ext>
            </a:extLst>
          </p:cNvPr>
          <p:cNvPicPr>
            <a:picLocks noChangeAspect="1"/>
          </p:cNvPicPr>
          <p:nvPr/>
        </p:nvPicPr>
        <p:blipFill>
          <a:blip r:embed="rId4"/>
          <a:stretch>
            <a:fillRect/>
          </a:stretch>
        </p:blipFill>
        <p:spPr>
          <a:xfrm>
            <a:off x="3696053" y="5577824"/>
            <a:ext cx="9876551" cy="4614004"/>
          </a:xfrm>
          <a:prstGeom prst="rect">
            <a:avLst/>
          </a:prstGeom>
        </p:spPr>
      </p:pic>
    </p:spTree>
    <p:extLst>
      <p:ext uri="{BB962C8B-B14F-4D97-AF65-F5344CB8AC3E}">
        <p14:creationId xmlns:p14="http://schemas.microsoft.com/office/powerpoint/2010/main" val="3548292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404416">
            <a:off x="-1164391" y="-4679043"/>
            <a:ext cx="20616782" cy="19645085"/>
          </a:xfrm>
          <a:custGeom>
            <a:avLst/>
            <a:gdLst/>
            <a:ahLst/>
            <a:cxnLst/>
            <a:rect l="l" t="t" r="r" b="b"/>
            <a:pathLst>
              <a:path w="20616782" h="19645085">
                <a:moveTo>
                  <a:pt x="6622474" y="0"/>
                </a:moveTo>
                <a:lnTo>
                  <a:pt x="20616782" y="11773288"/>
                </a:lnTo>
                <a:lnTo>
                  <a:pt x="13994308" y="19645086"/>
                </a:lnTo>
                <a:lnTo>
                  <a:pt x="0" y="7871798"/>
                </a:lnTo>
                <a:lnTo>
                  <a:pt x="6622474" y="0"/>
                </a:lnTo>
                <a:close/>
              </a:path>
            </a:pathLst>
          </a:custGeom>
          <a:blipFill>
            <a:blip r:embed="rId2"/>
            <a:stretch>
              <a:fillRect l="-183714" t="-209453" r="-11154"/>
            </a:stretch>
          </a:blipFill>
        </p:spPr>
      </p:sp>
      <p:sp>
        <p:nvSpPr>
          <p:cNvPr id="3" name="Freeform 3"/>
          <p:cNvSpPr/>
          <p:nvPr/>
        </p:nvSpPr>
        <p:spPr>
          <a:xfrm rot="-2404416">
            <a:off x="290615" y="-479949"/>
            <a:ext cx="11035336" cy="6422715"/>
          </a:xfrm>
          <a:custGeom>
            <a:avLst/>
            <a:gdLst/>
            <a:ahLst/>
            <a:cxnLst/>
            <a:rect l="l" t="t" r="r" b="b"/>
            <a:pathLst>
              <a:path w="11035336" h="6422715">
                <a:moveTo>
                  <a:pt x="0" y="0"/>
                </a:moveTo>
                <a:lnTo>
                  <a:pt x="11035336" y="0"/>
                </a:lnTo>
                <a:lnTo>
                  <a:pt x="11035336" y="6422714"/>
                </a:lnTo>
                <a:lnTo>
                  <a:pt x="0" y="6422714"/>
                </a:lnTo>
                <a:lnTo>
                  <a:pt x="0" y="0"/>
                </a:lnTo>
                <a:close/>
              </a:path>
            </a:pathLst>
          </a:custGeom>
          <a:blipFill>
            <a:blip r:embed="rId3"/>
            <a:stretch>
              <a:fillRect l="-141086" t="-297299" b="-16929"/>
            </a:stretch>
          </a:blipFill>
        </p:spPr>
      </p:sp>
      <p:grpSp>
        <p:nvGrpSpPr>
          <p:cNvPr id="4" name="Group 4"/>
          <p:cNvGrpSpPr/>
          <p:nvPr/>
        </p:nvGrpSpPr>
        <p:grpSpPr>
          <a:xfrm rot="-2405395">
            <a:off x="4895064" y="-5431"/>
            <a:ext cx="16981265" cy="13210026"/>
            <a:chOff x="0" y="0"/>
            <a:chExt cx="4472432" cy="3479184"/>
          </a:xfrm>
        </p:grpSpPr>
        <p:sp>
          <p:nvSpPr>
            <p:cNvPr id="5" name="Freeform 5"/>
            <p:cNvSpPr/>
            <p:nvPr/>
          </p:nvSpPr>
          <p:spPr>
            <a:xfrm>
              <a:off x="0" y="0"/>
              <a:ext cx="4472432" cy="3479184"/>
            </a:xfrm>
            <a:custGeom>
              <a:avLst/>
              <a:gdLst/>
              <a:ahLst/>
              <a:cxnLst/>
              <a:rect l="l" t="t" r="r" b="b"/>
              <a:pathLst>
                <a:path w="4472432" h="3479184">
                  <a:moveTo>
                    <a:pt x="0" y="0"/>
                  </a:moveTo>
                  <a:lnTo>
                    <a:pt x="4472432" y="0"/>
                  </a:lnTo>
                  <a:lnTo>
                    <a:pt x="4472432" y="3479184"/>
                  </a:lnTo>
                  <a:lnTo>
                    <a:pt x="0" y="3479184"/>
                  </a:lnTo>
                  <a:close/>
                </a:path>
              </a:pathLst>
            </a:custGeom>
            <a:solidFill>
              <a:srgbClr val="FFFFFF">
                <a:alpha val="91765"/>
              </a:srgbClr>
            </a:solidFill>
          </p:spPr>
        </p:sp>
        <p:sp>
          <p:nvSpPr>
            <p:cNvPr id="6" name="TextBox 6"/>
            <p:cNvSpPr txBox="1"/>
            <p:nvPr/>
          </p:nvSpPr>
          <p:spPr>
            <a:xfrm>
              <a:off x="0" y="-28575"/>
              <a:ext cx="4472432" cy="3507759"/>
            </a:xfrm>
            <a:prstGeom prst="rect">
              <a:avLst/>
            </a:prstGeom>
          </p:spPr>
          <p:txBody>
            <a:bodyPr lIns="50800" tIns="50800" rIns="50800" bIns="50800" rtlCol="0" anchor="ctr"/>
            <a:lstStyle/>
            <a:p>
              <a:pPr algn="ctr">
                <a:lnSpc>
                  <a:spcPts val="2100"/>
                </a:lnSpc>
              </a:pPr>
              <a:endParaRPr/>
            </a:p>
          </p:txBody>
        </p:sp>
      </p:grpSp>
      <p:grpSp>
        <p:nvGrpSpPr>
          <p:cNvPr id="7" name="Group 7"/>
          <p:cNvGrpSpPr/>
          <p:nvPr/>
        </p:nvGrpSpPr>
        <p:grpSpPr>
          <a:xfrm rot="-665855">
            <a:off x="-7615663" y="1225090"/>
            <a:ext cx="13912087" cy="12173076"/>
            <a:chOff x="0" y="0"/>
            <a:chExt cx="812800" cy="711200"/>
          </a:xfrm>
        </p:grpSpPr>
        <p:sp>
          <p:nvSpPr>
            <p:cNvPr id="8" name="Freeform 8"/>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96050E"/>
            </a:solidFill>
          </p:spPr>
        </p:sp>
        <p:sp>
          <p:nvSpPr>
            <p:cNvPr id="9" name="TextBox 9"/>
            <p:cNvSpPr txBox="1"/>
            <p:nvPr/>
          </p:nvSpPr>
          <p:spPr>
            <a:xfrm>
              <a:off x="127000" y="301625"/>
              <a:ext cx="558800" cy="358775"/>
            </a:xfrm>
            <a:prstGeom prst="rect">
              <a:avLst/>
            </a:prstGeom>
          </p:spPr>
          <p:txBody>
            <a:bodyPr lIns="50800" tIns="50800" rIns="50800" bIns="50800" rtlCol="0" anchor="ctr"/>
            <a:lstStyle/>
            <a:p>
              <a:pPr algn="ctr">
                <a:lnSpc>
                  <a:spcPts val="2100"/>
                </a:lnSpc>
              </a:pPr>
              <a:endParaRPr/>
            </a:p>
          </p:txBody>
        </p:sp>
      </p:grpSp>
      <p:grpSp>
        <p:nvGrpSpPr>
          <p:cNvPr id="10" name="Group 10"/>
          <p:cNvGrpSpPr/>
          <p:nvPr/>
        </p:nvGrpSpPr>
        <p:grpSpPr>
          <a:xfrm rot="1430132">
            <a:off x="-3855463" y="-2052604"/>
            <a:ext cx="7710926" cy="7798009"/>
            <a:chOff x="0" y="0"/>
            <a:chExt cx="812800" cy="821979"/>
          </a:xfrm>
        </p:grpSpPr>
        <p:sp>
          <p:nvSpPr>
            <p:cNvPr id="11" name="Freeform 11"/>
            <p:cNvSpPr/>
            <p:nvPr/>
          </p:nvSpPr>
          <p:spPr>
            <a:xfrm>
              <a:off x="0" y="0"/>
              <a:ext cx="812800" cy="821979"/>
            </a:xfrm>
            <a:custGeom>
              <a:avLst/>
              <a:gdLst/>
              <a:ahLst/>
              <a:cxnLst/>
              <a:rect l="l" t="t" r="r" b="b"/>
              <a:pathLst>
                <a:path w="812800" h="821979">
                  <a:moveTo>
                    <a:pt x="406400" y="821979"/>
                  </a:moveTo>
                  <a:lnTo>
                    <a:pt x="812800" y="0"/>
                  </a:lnTo>
                  <a:lnTo>
                    <a:pt x="0" y="0"/>
                  </a:lnTo>
                  <a:lnTo>
                    <a:pt x="406400" y="821979"/>
                  </a:lnTo>
                  <a:close/>
                </a:path>
              </a:pathLst>
            </a:custGeom>
            <a:solidFill>
              <a:srgbClr val="EAC733"/>
            </a:solidFill>
          </p:spPr>
        </p:sp>
        <p:sp>
          <p:nvSpPr>
            <p:cNvPr id="12" name="TextBox 12"/>
            <p:cNvSpPr txBox="1"/>
            <p:nvPr/>
          </p:nvSpPr>
          <p:spPr>
            <a:xfrm>
              <a:off x="127000" y="30138"/>
              <a:ext cx="558800" cy="410208"/>
            </a:xfrm>
            <a:prstGeom prst="rect">
              <a:avLst/>
            </a:prstGeom>
          </p:spPr>
          <p:txBody>
            <a:bodyPr lIns="50800" tIns="50800" rIns="50800" bIns="50800" rtlCol="0" anchor="ctr"/>
            <a:lstStyle/>
            <a:p>
              <a:pPr algn="ctr">
                <a:lnSpc>
                  <a:spcPts val="2100"/>
                </a:lnSpc>
              </a:pPr>
              <a:endParaRPr/>
            </a:p>
          </p:txBody>
        </p:sp>
      </p:grpSp>
      <p:sp>
        <p:nvSpPr>
          <p:cNvPr id="13" name="TextBox 13"/>
          <p:cNvSpPr txBox="1"/>
          <p:nvPr/>
        </p:nvSpPr>
        <p:spPr>
          <a:xfrm>
            <a:off x="4724400" y="2734916"/>
            <a:ext cx="13563599" cy="6049156"/>
          </a:xfrm>
          <a:prstGeom prst="rect">
            <a:avLst/>
          </a:prstGeom>
        </p:spPr>
        <p:txBody>
          <a:bodyPr wrap="square" lIns="0" tIns="0" rIns="0" bIns="0" rtlCol="0" anchor="t">
            <a:spAutoFit/>
          </a:bodyPr>
          <a:lstStyle/>
          <a:p>
            <a:pPr algn="ctr">
              <a:lnSpc>
                <a:spcPct val="150000"/>
              </a:lnSpc>
              <a:spcBef>
                <a:spcPct val="0"/>
              </a:spcBef>
            </a:pPr>
            <a:r>
              <a:rPr lang="en-US" sz="9000" b="1" dirty="0">
                <a:solidFill>
                  <a:srgbClr val="184173"/>
                </a:solidFill>
                <a:latin typeface="Kompot display" panose="020B0604020202020204" charset="0"/>
              </a:rPr>
              <a:t>Enhancing Crime Prediction with </a:t>
            </a:r>
            <a:r>
              <a:rPr lang="en-US" sz="9000" b="1" dirty="0" err="1">
                <a:solidFill>
                  <a:srgbClr val="184173"/>
                </a:solidFill>
                <a:latin typeface="Kompot display" panose="020B0604020202020204" charset="0"/>
              </a:rPr>
              <a:t>2D</a:t>
            </a:r>
            <a:r>
              <a:rPr lang="en-US" sz="9000" b="1" dirty="0">
                <a:solidFill>
                  <a:srgbClr val="184173"/>
                </a:solidFill>
                <a:latin typeface="Kompot display" panose="020B0604020202020204" charset="0"/>
              </a:rPr>
              <a:t>-CNN Frameworks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C079D3-ED28-DBF4-94C7-C7FDBC767BB5}"/>
              </a:ext>
            </a:extLst>
          </p:cNvPr>
          <p:cNvSpPr txBox="1"/>
          <p:nvPr/>
        </p:nvSpPr>
        <p:spPr>
          <a:xfrm>
            <a:off x="-3657600" y="237107"/>
            <a:ext cx="15697199" cy="1086836"/>
          </a:xfrm>
          <a:prstGeom prst="rect">
            <a:avLst/>
          </a:prstGeom>
        </p:spPr>
        <p:txBody>
          <a:bodyPr wrap="square" lIns="0" tIns="0" rIns="0" bIns="0" rtlCol="0" anchor="t">
            <a:spAutoFit/>
          </a:bodyPr>
          <a:lstStyle/>
          <a:p>
            <a:pPr algn="ctr">
              <a:lnSpc>
                <a:spcPts val="9497"/>
              </a:lnSpc>
            </a:pPr>
            <a:r>
              <a:rPr lang="en-US" sz="4500" dirty="0">
                <a:solidFill>
                  <a:srgbClr val="C00000"/>
                </a:solidFill>
                <a:latin typeface="Cinzel Decorative Bold" panose="020B0604020202020204" charset="0"/>
              </a:rPr>
              <a:t>State  Diagram</a:t>
            </a:r>
          </a:p>
        </p:txBody>
      </p:sp>
      <p:grpSp>
        <p:nvGrpSpPr>
          <p:cNvPr id="6" name="Group 5">
            <a:extLst>
              <a:ext uri="{FF2B5EF4-FFF2-40B4-BE49-F238E27FC236}">
                <a16:creationId xmlns:a16="http://schemas.microsoft.com/office/drawing/2014/main" id="{F1AF1370-F9AB-9A57-287C-F28721E0DA46}"/>
              </a:ext>
            </a:extLst>
          </p:cNvPr>
          <p:cNvGrpSpPr/>
          <p:nvPr/>
        </p:nvGrpSpPr>
        <p:grpSpPr>
          <a:xfrm rot="1406613">
            <a:off x="-4038947" y="-3342189"/>
            <a:ext cx="10005619" cy="10118616"/>
            <a:chOff x="0" y="0"/>
            <a:chExt cx="812800" cy="821979"/>
          </a:xfrm>
        </p:grpSpPr>
        <p:sp>
          <p:nvSpPr>
            <p:cNvPr id="7" name="Freeform 6">
              <a:extLst>
                <a:ext uri="{FF2B5EF4-FFF2-40B4-BE49-F238E27FC236}">
                  <a16:creationId xmlns:a16="http://schemas.microsoft.com/office/drawing/2014/main" id="{D2556ECE-F08E-5D88-9C1A-2104B2055D1B}"/>
                </a:ext>
              </a:extLst>
            </p:cNvPr>
            <p:cNvSpPr/>
            <p:nvPr/>
          </p:nvSpPr>
          <p:spPr>
            <a:xfrm>
              <a:off x="0" y="0"/>
              <a:ext cx="812800" cy="821979"/>
            </a:xfrm>
            <a:custGeom>
              <a:avLst/>
              <a:gdLst/>
              <a:ahLst/>
              <a:cxnLst/>
              <a:rect l="l" t="t" r="r" b="b"/>
              <a:pathLst>
                <a:path w="812800" h="821979">
                  <a:moveTo>
                    <a:pt x="406400" y="821979"/>
                  </a:moveTo>
                  <a:lnTo>
                    <a:pt x="812800" y="0"/>
                  </a:lnTo>
                  <a:lnTo>
                    <a:pt x="0" y="0"/>
                  </a:lnTo>
                  <a:lnTo>
                    <a:pt x="406400" y="821979"/>
                  </a:lnTo>
                  <a:close/>
                </a:path>
              </a:pathLst>
            </a:custGeom>
            <a:solidFill>
              <a:srgbClr val="153969">
                <a:alpha val="32941"/>
              </a:srgbClr>
            </a:solidFill>
          </p:spPr>
        </p:sp>
        <p:sp>
          <p:nvSpPr>
            <p:cNvPr id="8" name="TextBox 7">
              <a:extLst>
                <a:ext uri="{FF2B5EF4-FFF2-40B4-BE49-F238E27FC236}">
                  <a16:creationId xmlns:a16="http://schemas.microsoft.com/office/drawing/2014/main" id="{ADA61740-066B-5CCB-F194-EAF107CF43E2}"/>
                </a:ext>
              </a:extLst>
            </p:cNvPr>
            <p:cNvSpPr txBox="1"/>
            <p:nvPr/>
          </p:nvSpPr>
          <p:spPr>
            <a:xfrm>
              <a:off x="127000" y="30138"/>
              <a:ext cx="558800" cy="410208"/>
            </a:xfrm>
            <a:prstGeom prst="rect">
              <a:avLst/>
            </a:prstGeom>
          </p:spPr>
          <p:txBody>
            <a:bodyPr lIns="50800" tIns="50800" rIns="50800" bIns="50800" rtlCol="0" anchor="ctr"/>
            <a:lstStyle/>
            <a:p>
              <a:pPr algn="ctr">
                <a:lnSpc>
                  <a:spcPts val="2100"/>
                </a:lnSpc>
              </a:pPr>
              <a:endParaRPr/>
            </a:p>
          </p:txBody>
        </p:sp>
      </p:grpSp>
      <p:sp>
        <p:nvSpPr>
          <p:cNvPr id="11" name="TextBox 4">
            <a:extLst>
              <a:ext uri="{FF2B5EF4-FFF2-40B4-BE49-F238E27FC236}">
                <a16:creationId xmlns:a16="http://schemas.microsoft.com/office/drawing/2014/main" id="{ECD3291E-7D2C-8662-6964-2205A870F4A4}"/>
              </a:ext>
            </a:extLst>
          </p:cNvPr>
          <p:cNvSpPr txBox="1"/>
          <p:nvPr/>
        </p:nvSpPr>
        <p:spPr>
          <a:xfrm rot="20934145">
            <a:off x="10575146" y="11054910"/>
            <a:ext cx="9564560" cy="6140882"/>
          </a:xfrm>
          <a:prstGeom prst="rect">
            <a:avLst/>
          </a:prstGeom>
        </p:spPr>
        <p:txBody>
          <a:bodyPr lIns="50800" tIns="50800" rIns="50800" bIns="50800" rtlCol="0" anchor="ctr"/>
          <a:lstStyle/>
          <a:p>
            <a:pPr algn="ctr">
              <a:lnSpc>
                <a:spcPts val="2100"/>
              </a:lnSpc>
            </a:pPr>
            <a:endParaRPr/>
          </a:p>
        </p:txBody>
      </p:sp>
      <p:grpSp>
        <p:nvGrpSpPr>
          <p:cNvPr id="12" name="Group 2">
            <a:extLst>
              <a:ext uri="{FF2B5EF4-FFF2-40B4-BE49-F238E27FC236}">
                <a16:creationId xmlns:a16="http://schemas.microsoft.com/office/drawing/2014/main" id="{3E8535BF-E395-4C6E-63CB-8049C5A910FF}"/>
              </a:ext>
            </a:extLst>
          </p:cNvPr>
          <p:cNvGrpSpPr/>
          <p:nvPr/>
        </p:nvGrpSpPr>
        <p:grpSpPr>
          <a:xfrm rot="19996283">
            <a:off x="11138239" y="5335719"/>
            <a:ext cx="13912087" cy="12173076"/>
            <a:chOff x="0" y="0"/>
            <a:chExt cx="812800" cy="711200"/>
          </a:xfrm>
        </p:grpSpPr>
        <p:sp>
          <p:nvSpPr>
            <p:cNvPr id="13" name="Freeform 3">
              <a:extLst>
                <a:ext uri="{FF2B5EF4-FFF2-40B4-BE49-F238E27FC236}">
                  <a16:creationId xmlns:a16="http://schemas.microsoft.com/office/drawing/2014/main" id="{4BF229AC-11CE-59A4-3411-EDF9C2D97D7C}"/>
                </a:ext>
              </a:extLst>
            </p:cNvPr>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C25959">
                <a:alpha val="31765"/>
              </a:srgbClr>
            </a:solidFill>
            <a:ln cap="sq">
              <a:noFill/>
              <a:prstDash val="solid"/>
              <a:miter/>
            </a:ln>
          </p:spPr>
        </p:sp>
        <p:sp>
          <p:nvSpPr>
            <p:cNvPr id="14" name="TextBox 4">
              <a:extLst>
                <a:ext uri="{FF2B5EF4-FFF2-40B4-BE49-F238E27FC236}">
                  <a16:creationId xmlns:a16="http://schemas.microsoft.com/office/drawing/2014/main" id="{73C0C6DE-58DD-A49D-7C69-8C08D1A56359}"/>
                </a:ext>
              </a:extLst>
            </p:cNvPr>
            <p:cNvSpPr txBox="1"/>
            <p:nvPr/>
          </p:nvSpPr>
          <p:spPr>
            <a:xfrm>
              <a:off x="127000" y="301625"/>
              <a:ext cx="558800" cy="358775"/>
            </a:xfrm>
            <a:prstGeom prst="rect">
              <a:avLst/>
            </a:prstGeom>
          </p:spPr>
          <p:txBody>
            <a:bodyPr lIns="50800" tIns="50800" rIns="50800" bIns="50800" rtlCol="0" anchor="ctr"/>
            <a:lstStyle/>
            <a:p>
              <a:pPr algn="ctr">
                <a:lnSpc>
                  <a:spcPts val="2100"/>
                </a:lnSpc>
              </a:pPr>
              <a:endParaRPr/>
            </a:p>
          </p:txBody>
        </p:sp>
      </p:grpSp>
      <p:sp>
        <p:nvSpPr>
          <p:cNvPr id="2" name="Rectangle 4">
            <a:extLst>
              <a:ext uri="{FF2B5EF4-FFF2-40B4-BE49-F238E27FC236}">
                <a16:creationId xmlns:a16="http://schemas.microsoft.com/office/drawing/2014/main" id="{0816DBAF-63F7-57CC-A5A0-521946AE49EC}"/>
              </a:ext>
            </a:extLst>
          </p:cNvPr>
          <p:cNvSpPr>
            <a:spLocks noChangeArrowheads="1"/>
          </p:cNvSpPr>
          <p:nvPr/>
        </p:nvSpPr>
        <p:spPr bwMode="auto">
          <a:xfrm>
            <a:off x="5289052" y="2348540"/>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4" name="image8.jpg">
            <a:extLst>
              <a:ext uri="{FF2B5EF4-FFF2-40B4-BE49-F238E27FC236}">
                <a16:creationId xmlns:a16="http://schemas.microsoft.com/office/drawing/2014/main" id="{E5D95568-BB7F-B181-198F-4FDE0E2DBBDC}"/>
              </a:ext>
            </a:extLst>
          </p:cNvPr>
          <p:cNvPicPr/>
          <p:nvPr/>
        </p:nvPicPr>
        <p:blipFill rotWithShape="1">
          <a:blip r:embed="rId2"/>
          <a:srcRect t="38088"/>
          <a:stretch/>
        </p:blipFill>
        <p:spPr>
          <a:xfrm>
            <a:off x="2164851" y="2273497"/>
            <a:ext cx="13026151" cy="5207764"/>
          </a:xfrm>
          <a:prstGeom prst="rect">
            <a:avLst/>
          </a:prstGeom>
          <a:ln/>
        </p:spPr>
      </p:pic>
    </p:spTree>
    <p:extLst>
      <p:ext uri="{BB962C8B-B14F-4D97-AF65-F5344CB8AC3E}">
        <p14:creationId xmlns:p14="http://schemas.microsoft.com/office/powerpoint/2010/main" val="1906454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C079D3-ED28-DBF4-94C7-C7FDBC767BB5}"/>
              </a:ext>
            </a:extLst>
          </p:cNvPr>
          <p:cNvSpPr txBox="1"/>
          <p:nvPr/>
        </p:nvSpPr>
        <p:spPr>
          <a:xfrm>
            <a:off x="-3657600" y="237107"/>
            <a:ext cx="15697199" cy="1086836"/>
          </a:xfrm>
          <a:prstGeom prst="rect">
            <a:avLst/>
          </a:prstGeom>
        </p:spPr>
        <p:txBody>
          <a:bodyPr wrap="square" lIns="0" tIns="0" rIns="0" bIns="0" rtlCol="0" anchor="t">
            <a:spAutoFit/>
          </a:bodyPr>
          <a:lstStyle/>
          <a:p>
            <a:pPr algn="ctr">
              <a:lnSpc>
                <a:spcPts val="9497"/>
              </a:lnSpc>
            </a:pPr>
            <a:r>
              <a:rPr lang="en-US" sz="4500" dirty="0">
                <a:solidFill>
                  <a:srgbClr val="C00000"/>
                </a:solidFill>
                <a:latin typeface="Cinzel Decorative Bold" panose="020B0604020202020204" charset="0"/>
              </a:rPr>
              <a:t>Class  Diagram</a:t>
            </a:r>
          </a:p>
        </p:txBody>
      </p:sp>
      <p:grpSp>
        <p:nvGrpSpPr>
          <p:cNvPr id="6" name="Group 5">
            <a:extLst>
              <a:ext uri="{FF2B5EF4-FFF2-40B4-BE49-F238E27FC236}">
                <a16:creationId xmlns:a16="http://schemas.microsoft.com/office/drawing/2014/main" id="{F1AF1370-F9AB-9A57-287C-F28721E0DA46}"/>
              </a:ext>
            </a:extLst>
          </p:cNvPr>
          <p:cNvGrpSpPr/>
          <p:nvPr/>
        </p:nvGrpSpPr>
        <p:grpSpPr>
          <a:xfrm rot="1406613">
            <a:off x="-4038947" y="-3342189"/>
            <a:ext cx="10005619" cy="10118616"/>
            <a:chOff x="0" y="0"/>
            <a:chExt cx="812800" cy="821979"/>
          </a:xfrm>
        </p:grpSpPr>
        <p:sp>
          <p:nvSpPr>
            <p:cNvPr id="7" name="Freeform 6">
              <a:extLst>
                <a:ext uri="{FF2B5EF4-FFF2-40B4-BE49-F238E27FC236}">
                  <a16:creationId xmlns:a16="http://schemas.microsoft.com/office/drawing/2014/main" id="{D2556ECE-F08E-5D88-9C1A-2104B2055D1B}"/>
                </a:ext>
              </a:extLst>
            </p:cNvPr>
            <p:cNvSpPr/>
            <p:nvPr/>
          </p:nvSpPr>
          <p:spPr>
            <a:xfrm>
              <a:off x="0" y="0"/>
              <a:ext cx="812800" cy="821979"/>
            </a:xfrm>
            <a:custGeom>
              <a:avLst/>
              <a:gdLst/>
              <a:ahLst/>
              <a:cxnLst/>
              <a:rect l="l" t="t" r="r" b="b"/>
              <a:pathLst>
                <a:path w="812800" h="821979">
                  <a:moveTo>
                    <a:pt x="406400" y="821979"/>
                  </a:moveTo>
                  <a:lnTo>
                    <a:pt x="812800" y="0"/>
                  </a:lnTo>
                  <a:lnTo>
                    <a:pt x="0" y="0"/>
                  </a:lnTo>
                  <a:lnTo>
                    <a:pt x="406400" y="821979"/>
                  </a:lnTo>
                  <a:close/>
                </a:path>
              </a:pathLst>
            </a:custGeom>
            <a:solidFill>
              <a:srgbClr val="153969">
                <a:alpha val="32941"/>
              </a:srgbClr>
            </a:solidFill>
          </p:spPr>
        </p:sp>
        <p:sp>
          <p:nvSpPr>
            <p:cNvPr id="8" name="TextBox 7">
              <a:extLst>
                <a:ext uri="{FF2B5EF4-FFF2-40B4-BE49-F238E27FC236}">
                  <a16:creationId xmlns:a16="http://schemas.microsoft.com/office/drawing/2014/main" id="{ADA61740-066B-5CCB-F194-EAF107CF43E2}"/>
                </a:ext>
              </a:extLst>
            </p:cNvPr>
            <p:cNvSpPr txBox="1"/>
            <p:nvPr/>
          </p:nvSpPr>
          <p:spPr>
            <a:xfrm>
              <a:off x="127000" y="30138"/>
              <a:ext cx="558800" cy="410208"/>
            </a:xfrm>
            <a:prstGeom prst="rect">
              <a:avLst/>
            </a:prstGeom>
          </p:spPr>
          <p:txBody>
            <a:bodyPr lIns="50800" tIns="50800" rIns="50800" bIns="50800" rtlCol="0" anchor="ctr"/>
            <a:lstStyle/>
            <a:p>
              <a:pPr algn="ctr">
                <a:lnSpc>
                  <a:spcPts val="2100"/>
                </a:lnSpc>
              </a:pPr>
              <a:endParaRPr/>
            </a:p>
          </p:txBody>
        </p:sp>
      </p:grpSp>
      <p:sp>
        <p:nvSpPr>
          <p:cNvPr id="11" name="TextBox 4">
            <a:extLst>
              <a:ext uri="{FF2B5EF4-FFF2-40B4-BE49-F238E27FC236}">
                <a16:creationId xmlns:a16="http://schemas.microsoft.com/office/drawing/2014/main" id="{ECD3291E-7D2C-8662-6964-2205A870F4A4}"/>
              </a:ext>
            </a:extLst>
          </p:cNvPr>
          <p:cNvSpPr txBox="1"/>
          <p:nvPr/>
        </p:nvSpPr>
        <p:spPr>
          <a:xfrm rot="20934145">
            <a:off x="10575146" y="11054910"/>
            <a:ext cx="9564560" cy="6140882"/>
          </a:xfrm>
          <a:prstGeom prst="rect">
            <a:avLst/>
          </a:prstGeom>
        </p:spPr>
        <p:txBody>
          <a:bodyPr lIns="50800" tIns="50800" rIns="50800" bIns="50800" rtlCol="0" anchor="ctr"/>
          <a:lstStyle/>
          <a:p>
            <a:pPr algn="ctr">
              <a:lnSpc>
                <a:spcPts val="2100"/>
              </a:lnSpc>
            </a:pPr>
            <a:endParaRPr/>
          </a:p>
        </p:txBody>
      </p:sp>
      <p:grpSp>
        <p:nvGrpSpPr>
          <p:cNvPr id="12" name="Group 2">
            <a:extLst>
              <a:ext uri="{FF2B5EF4-FFF2-40B4-BE49-F238E27FC236}">
                <a16:creationId xmlns:a16="http://schemas.microsoft.com/office/drawing/2014/main" id="{3E8535BF-E395-4C6E-63CB-8049C5A910FF}"/>
              </a:ext>
            </a:extLst>
          </p:cNvPr>
          <p:cNvGrpSpPr/>
          <p:nvPr/>
        </p:nvGrpSpPr>
        <p:grpSpPr>
          <a:xfrm rot="19996283">
            <a:off x="11138239" y="5335719"/>
            <a:ext cx="13912087" cy="12173076"/>
            <a:chOff x="0" y="0"/>
            <a:chExt cx="812800" cy="711200"/>
          </a:xfrm>
        </p:grpSpPr>
        <p:sp>
          <p:nvSpPr>
            <p:cNvPr id="13" name="Freeform 3">
              <a:extLst>
                <a:ext uri="{FF2B5EF4-FFF2-40B4-BE49-F238E27FC236}">
                  <a16:creationId xmlns:a16="http://schemas.microsoft.com/office/drawing/2014/main" id="{4BF229AC-11CE-59A4-3411-EDF9C2D97D7C}"/>
                </a:ext>
              </a:extLst>
            </p:cNvPr>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C25959">
                <a:alpha val="31765"/>
              </a:srgbClr>
            </a:solidFill>
            <a:ln cap="sq">
              <a:noFill/>
              <a:prstDash val="solid"/>
              <a:miter/>
            </a:ln>
          </p:spPr>
        </p:sp>
        <p:sp>
          <p:nvSpPr>
            <p:cNvPr id="14" name="TextBox 4">
              <a:extLst>
                <a:ext uri="{FF2B5EF4-FFF2-40B4-BE49-F238E27FC236}">
                  <a16:creationId xmlns:a16="http://schemas.microsoft.com/office/drawing/2014/main" id="{73C0C6DE-58DD-A49D-7C69-8C08D1A56359}"/>
                </a:ext>
              </a:extLst>
            </p:cNvPr>
            <p:cNvSpPr txBox="1"/>
            <p:nvPr/>
          </p:nvSpPr>
          <p:spPr>
            <a:xfrm>
              <a:off x="127000" y="301625"/>
              <a:ext cx="558800" cy="358775"/>
            </a:xfrm>
            <a:prstGeom prst="rect">
              <a:avLst/>
            </a:prstGeom>
          </p:spPr>
          <p:txBody>
            <a:bodyPr lIns="50800" tIns="50800" rIns="50800" bIns="50800" rtlCol="0" anchor="ctr"/>
            <a:lstStyle/>
            <a:p>
              <a:pPr algn="ctr">
                <a:lnSpc>
                  <a:spcPts val="2100"/>
                </a:lnSpc>
              </a:pPr>
              <a:endParaRPr/>
            </a:p>
          </p:txBody>
        </p:sp>
      </p:grpSp>
      <p:sp>
        <p:nvSpPr>
          <p:cNvPr id="2" name="Rectangle 4">
            <a:extLst>
              <a:ext uri="{FF2B5EF4-FFF2-40B4-BE49-F238E27FC236}">
                <a16:creationId xmlns:a16="http://schemas.microsoft.com/office/drawing/2014/main" id="{0816DBAF-63F7-57CC-A5A0-521946AE49EC}"/>
              </a:ext>
            </a:extLst>
          </p:cNvPr>
          <p:cNvSpPr>
            <a:spLocks noChangeArrowheads="1"/>
          </p:cNvSpPr>
          <p:nvPr/>
        </p:nvSpPr>
        <p:spPr bwMode="auto">
          <a:xfrm>
            <a:off x="5289052" y="2348540"/>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5" name="Picture 4">
            <a:extLst>
              <a:ext uri="{FF2B5EF4-FFF2-40B4-BE49-F238E27FC236}">
                <a16:creationId xmlns:a16="http://schemas.microsoft.com/office/drawing/2014/main" id="{4E372C42-1C9D-B6B4-694C-B5BE498B86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90801" y="2026110"/>
            <a:ext cx="12567546" cy="7369573"/>
          </a:xfrm>
          <a:prstGeom prst="rect">
            <a:avLst/>
          </a:prstGeom>
          <a:noFill/>
          <a:ln>
            <a:noFill/>
          </a:ln>
        </p:spPr>
      </p:pic>
    </p:spTree>
    <p:extLst>
      <p:ext uri="{BB962C8B-B14F-4D97-AF65-F5344CB8AC3E}">
        <p14:creationId xmlns:p14="http://schemas.microsoft.com/office/powerpoint/2010/main" val="3912553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C079D3-ED28-DBF4-94C7-C7FDBC767BB5}"/>
              </a:ext>
            </a:extLst>
          </p:cNvPr>
          <p:cNvSpPr txBox="1"/>
          <p:nvPr/>
        </p:nvSpPr>
        <p:spPr>
          <a:xfrm>
            <a:off x="-2559548" y="267950"/>
            <a:ext cx="15697199" cy="1086836"/>
          </a:xfrm>
          <a:prstGeom prst="rect">
            <a:avLst/>
          </a:prstGeom>
        </p:spPr>
        <p:txBody>
          <a:bodyPr wrap="square" lIns="0" tIns="0" rIns="0" bIns="0" rtlCol="0" anchor="t">
            <a:spAutoFit/>
          </a:bodyPr>
          <a:lstStyle/>
          <a:p>
            <a:pPr algn="ctr">
              <a:lnSpc>
                <a:spcPts val="9497"/>
              </a:lnSpc>
            </a:pPr>
            <a:r>
              <a:rPr lang="en-US" sz="4500" dirty="0">
                <a:solidFill>
                  <a:srgbClr val="C00000"/>
                </a:solidFill>
                <a:latin typeface="Cinzel Decorative Bold" panose="020B0604020202020204" charset="0"/>
              </a:rPr>
              <a:t>Component  Diagram</a:t>
            </a:r>
          </a:p>
        </p:txBody>
      </p:sp>
      <p:grpSp>
        <p:nvGrpSpPr>
          <p:cNvPr id="6" name="Group 5">
            <a:extLst>
              <a:ext uri="{FF2B5EF4-FFF2-40B4-BE49-F238E27FC236}">
                <a16:creationId xmlns:a16="http://schemas.microsoft.com/office/drawing/2014/main" id="{F1AF1370-F9AB-9A57-287C-F28721E0DA46}"/>
              </a:ext>
            </a:extLst>
          </p:cNvPr>
          <p:cNvGrpSpPr/>
          <p:nvPr/>
        </p:nvGrpSpPr>
        <p:grpSpPr>
          <a:xfrm rot="1406613">
            <a:off x="-4038947" y="-3342189"/>
            <a:ext cx="10005619" cy="10118616"/>
            <a:chOff x="0" y="0"/>
            <a:chExt cx="812800" cy="821979"/>
          </a:xfrm>
        </p:grpSpPr>
        <p:sp>
          <p:nvSpPr>
            <p:cNvPr id="7" name="Freeform 6">
              <a:extLst>
                <a:ext uri="{FF2B5EF4-FFF2-40B4-BE49-F238E27FC236}">
                  <a16:creationId xmlns:a16="http://schemas.microsoft.com/office/drawing/2014/main" id="{D2556ECE-F08E-5D88-9C1A-2104B2055D1B}"/>
                </a:ext>
              </a:extLst>
            </p:cNvPr>
            <p:cNvSpPr/>
            <p:nvPr/>
          </p:nvSpPr>
          <p:spPr>
            <a:xfrm>
              <a:off x="0" y="0"/>
              <a:ext cx="812800" cy="821979"/>
            </a:xfrm>
            <a:custGeom>
              <a:avLst/>
              <a:gdLst/>
              <a:ahLst/>
              <a:cxnLst/>
              <a:rect l="l" t="t" r="r" b="b"/>
              <a:pathLst>
                <a:path w="812800" h="821979">
                  <a:moveTo>
                    <a:pt x="406400" y="821979"/>
                  </a:moveTo>
                  <a:lnTo>
                    <a:pt x="812800" y="0"/>
                  </a:lnTo>
                  <a:lnTo>
                    <a:pt x="0" y="0"/>
                  </a:lnTo>
                  <a:lnTo>
                    <a:pt x="406400" y="821979"/>
                  </a:lnTo>
                  <a:close/>
                </a:path>
              </a:pathLst>
            </a:custGeom>
            <a:solidFill>
              <a:srgbClr val="153969">
                <a:alpha val="32941"/>
              </a:srgbClr>
            </a:solidFill>
          </p:spPr>
        </p:sp>
        <p:sp>
          <p:nvSpPr>
            <p:cNvPr id="8" name="TextBox 7">
              <a:extLst>
                <a:ext uri="{FF2B5EF4-FFF2-40B4-BE49-F238E27FC236}">
                  <a16:creationId xmlns:a16="http://schemas.microsoft.com/office/drawing/2014/main" id="{ADA61740-066B-5CCB-F194-EAF107CF43E2}"/>
                </a:ext>
              </a:extLst>
            </p:cNvPr>
            <p:cNvSpPr txBox="1"/>
            <p:nvPr/>
          </p:nvSpPr>
          <p:spPr>
            <a:xfrm>
              <a:off x="127000" y="30138"/>
              <a:ext cx="558800" cy="410208"/>
            </a:xfrm>
            <a:prstGeom prst="rect">
              <a:avLst/>
            </a:prstGeom>
          </p:spPr>
          <p:txBody>
            <a:bodyPr lIns="50800" tIns="50800" rIns="50800" bIns="50800" rtlCol="0" anchor="ctr"/>
            <a:lstStyle/>
            <a:p>
              <a:pPr algn="ctr">
                <a:lnSpc>
                  <a:spcPts val="2100"/>
                </a:lnSpc>
              </a:pPr>
              <a:endParaRPr/>
            </a:p>
          </p:txBody>
        </p:sp>
      </p:grpSp>
      <p:sp>
        <p:nvSpPr>
          <p:cNvPr id="11" name="TextBox 4">
            <a:extLst>
              <a:ext uri="{FF2B5EF4-FFF2-40B4-BE49-F238E27FC236}">
                <a16:creationId xmlns:a16="http://schemas.microsoft.com/office/drawing/2014/main" id="{ECD3291E-7D2C-8662-6964-2205A870F4A4}"/>
              </a:ext>
            </a:extLst>
          </p:cNvPr>
          <p:cNvSpPr txBox="1"/>
          <p:nvPr/>
        </p:nvSpPr>
        <p:spPr>
          <a:xfrm rot="20934145">
            <a:off x="10575146" y="11054910"/>
            <a:ext cx="9564560" cy="6140882"/>
          </a:xfrm>
          <a:prstGeom prst="rect">
            <a:avLst/>
          </a:prstGeom>
        </p:spPr>
        <p:txBody>
          <a:bodyPr lIns="50800" tIns="50800" rIns="50800" bIns="50800" rtlCol="0" anchor="ctr"/>
          <a:lstStyle/>
          <a:p>
            <a:pPr algn="ctr">
              <a:lnSpc>
                <a:spcPts val="2100"/>
              </a:lnSpc>
            </a:pPr>
            <a:endParaRPr/>
          </a:p>
        </p:txBody>
      </p:sp>
      <p:grpSp>
        <p:nvGrpSpPr>
          <p:cNvPr id="12" name="Group 2">
            <a:extLst>
              <a:ext uri="{FF2B5EF4-FFF2-40B4-BE49-F238E27FC236}">
                <a16:creationId xmlns:a16="http://schemas.microsoft.com/office/drawing/2014/main" id="{3E8535BF-E395-4C6E-63CB-8049C5A910FF}"/>
              </a:ext>
            </a:extLst>
          </p:cNvPr>
          <p:cNvGrpSpPr/>
          <p:nvPr/>
        </p:nvGrpSpPr>
        <p:grpSpPr>
          <a:xfrm rot="19996283">
            <a:off x="11138239" y="5335719"/>
            <a:ext cx="13912087" cy="12173076"/>
            <a:chOff x="0" y="0"/>
            <a:chExt cx="812800" cy="711200"/>
          </a:xfrm>
        </p:grpSpPr>
        <p:sp>
          <p:nvSpPr>
            <p:cNvPr id="13" name="Freeform 3">
              <a:extLst>
                <a:ext uri="{FF2B5EF4-FFF2-40B4-BE49-F238E27FC236}">
                  <a16:creationId xmlns:a16="http://schemas.microsoft.com/office/drawing/2014/main" id="{4BF229AC-11CE-59A4-3411-EDF9C2D97D7C}"/>
                </a:ext>
              </a:extLst>
            </p:cNvPr>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C25959">
                <a:alpha val="31765"/>
              </a:srgbClr>
            </a:solidFill>
            <a:ln cap="sq">
              <a:noFill/>
              <a:prstDash val="solid"/>
              <a:miter/>
            </a:ln>
          </p:spPr>
        </p:sp>
        <p:sp>
          <p:nvSpPr>
            <p:cNvPr id="14" name="TextBox 4">
              <a:extLst>
                <a:ext uri="{FF2B5EF4-FFF2-40B4-BE49-F238E27FC236}">
                  <a16:creationId xmlns:a16="http://schemas.microsoft.com/office/drawing/2014/main" id="{73C0C6DE-58DD-A49D-7C69-8C08D1A56359}"/>
                </a:ext>
              </a:extLst>
            </p:cNvPr>
            <p:cNvSpPr txBox="1"/>
            <p:nvPr/>
          </p:nvSpPr>
          <p:spPr>
            <a:xfrm>
              <a:off x="127000" y="301625"/>
              <a:ext cx="558800" cy="358775"/>
            </a:xfrm>
            <a:prstGeom prst="rect">
              <a:avLst/>
            </a:prstGeom>
          </p:spPr>
          <p:txBody>
            <a:bodyPr lIns="50800" tIns="50800" rIns="50800" bIns="50800" rtlCol="0" anchor="ctr"/>
            <a:lstStyle/>
            <a:p>
              <a:pPr algn="ctr">
                <a:lnSpc>
                  <a:spcPts val="2100"/>
                </a:lnSpc>
              </a:pPr>
              <a:endParaRPr/>
            </a:p>
          </p:txBody>
        </p:sp>
      </p:grpSp>
      <p:sp>
        <p:nvSpPr>
          <p:cNvPr id="2" name="Rectangle 4">
            <a:extLst>
              <a:ext uri="{FF2B5EF4-FFF2-40B4-BE49-F238E27FC236}">
                <a16:creationId xmlns:a16="http://schemas.microsoft.com/office/drawing/2014/main" id="{0816DBAF-63F7-57CC-A5A0-521946AE49EC}"/>
              </a:ext>
            </a:extLst>
          </p:cNvPr>
          <p:cNvSpPr>
            <a:spLocks noChangeArrowheads="1"/>
          </p:cNvSpPr>
          <p:nvPr/>
        </p:nvSpPr>
        <p:spPr bwMode="auto">
          <a:xfrm>
            <a:off x="5289052" y="2348540"/>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4" name="image6.jpg">
            <a:extLst>
              <a:ext uri="{FF2B5EF4-FFF2-40B4-BE49-F238E27FC236}">
                <a16:creationId xmlns:a16="http://schemas.microsoft.com/office/drawing/2014/main" id="{6FE8F47E-5106-060A-F437-10CEE11FF2A9}"/>
              </a:ext>
            </a:extLst>
          </p:cNvPr>
          <p:cNvPicPr/>
          <p:nvPr/>
        </p:nvPicPr>
        <p:blipFill>
          <a:blip r:embed="rId2"/>
          <a:srcRect/>
          <a:stretch>
            <a:fillRect/>
          </a:stretch>
        </p:blipFill>
        <p:spPr>
          <a:xfrm>
            <a:off x="1992563" y="2272764"/>
            <a:ext cx="12725400" cy="6481658"/>
          </a:xfrm>
          <a:prstGeom prst="rect">
            <a:avLst/>
          </a:prstGeom>
          <a:ln/>
        </p:spPr>
      </p:pic>
    </p:spTree>
    <p:extLst>
      <p:ext uri="{BB962C8B-B14F-4D97-AF65-F5344CB8AC3E}">
        <p14:creationId xmlns:p14="http://schemas.microsoft.com/office/powerpoint/2010/main" val="3082444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C079D3-ED28-DBF4-94C7-C7FDBC767BB5}"/>
              </a:ext>
            </a:extLst>
          </p:cNvPr>
          <p:cNvSpPr txBox="1"/>
          <p:nvPr/>
        </p:nvSpPr>
        <p:spPr>
          <a:xfrm>
            <a:off x="-2335426" y="423003"/>
            <a:ext cx="15697199" cy="1086836"/>
          </a:xfrm>
          <a:prstGeom prst="rect">
            <a:avLst/>
          </a:prstGeom>
        </p:spPr>
        <p:txBody>
          <a:bodyPr wrap="square" lIns="0" tIns="0" rIns="0" bIns="0" rtlCol="0" anchor="t">
            <a:spAutoFit/>
          </a:bodyPr>
          <a:lstStyle/>
          <a:p>
            <a:pPr algn="ctr">
              <a:lnSpc>
                <a:spcPts val="9497"/>
              </a:lnSpc>
            </a:pPr>
            <a:r>
              <a:rPr lang="en-US" sz="4500" dirty="0">
                <a:solidFill>
                  <a:srgbClr val="C00000"/>
                </a:solidFill>
                <a:latin typeface="Cinzel Decorative Bold" panose="020B0604020202020204" charset="0"/>
              </a:rPr>
              <a:t>Deployment  Diagram</a:t>
            </a:r>
          </a:p>
        </p:txBody>
      </p:sp>
      <p:grpSp>
        <p:nvGrpSpPr>
          <p:cNvPr id="6" name="Group 5">
            <a:extLst>
              <a:ext uri="{FF2B5EF4-FFF2-40B4-BE49-F238E27FC236}">
                <a16:creationId xmlns:a16="http://schemas.microsoft.com/office/drawing/2014/main" id="{F1AF1370-F9AB-9A57-287C-F28721E0DA46}"/>
              </a:ext>
            </a:extLst>
          </p:cNvPr>
          <p:cNvGrpSpPr/>
          <p:nvPr/>
        </p:nvGrpSpPr>
        <p:grpSpPr>
          <a:xfrm rot="1406613">
            <a:off x="-4038947" y="-3342189"/>
            <a:ext cx="10005619" cy="10118616"/>
            <a:chOff x="0" y="0"/>
            <a:chExt cx="812800" cy="821979"/>
          </a:xfrm>
        </p:grpSpPr>
        <p:sp>
          <p:nvSpPr>
            <p:cNvPr id="7" name="Freeform 6">
              <a:extLst>
                <a:ext uri="{FF2B5EF4-FFF2-40B4-BE49-F238E27FC236}">
                  <a16:creationId xmlns:a16="http://schemas.microsoft.com/office/drawing/2014/main" id="{D2556ECE-F08E-5D88-9C1A-2104B2055D1B}"/>
                </a:ext>
              </a:extLst>
            </p:cNvPr>
            <p:cNvSpPr/>
            <p:nvPr/>
          </p:nvSpPr>
          <p:spPr>
            <a:xfrm>
              <a:off x="0" y="0"/>
              <a:ext cx="812800" cy="821979"/>
            </a:xfrm>
            <a:custGeom>
              <a:avLst/>
              <a:gdLst/>
              <a:ahLst/>
              <a:cxnLst/>
              <a:rect l="l" t="t" r="r" b="b"/>
              <a:pathLst>
                <a:path w="812800" h="821979">
                  <a:moveTo>
                    <a:pt x="406400" y="821979"/>
                  </a:moveTo>
                  <a:lnTo>
                    <a:pt x="812800" y="0"/>
                  </a:lnTo>
                  <a:lnTo>
                    <a:pt x="0" y="0"/>
                  </a:lnTo>
                  <a:lnTo>
                    <a:pt x="406400" y="821979"/>
                  </a:lnTo>
                  <a:close/>
                </a:path>
              </a:pathLst>
            </a:custGeom>
            <a:solidFill>
              <a:srgbClr val="153969">
                <a:alpha val="32941"/>
              </a:srgbClr>
            </a:solidFill>
          </p:spPr>
        </p:sp>
        <p:sp>
          <p:nvSpPr>
            <p:cNvPr id="8" name="TextBox 7">
              <a:extLst>
                <a:ext uri="{FF2B5EF4-FFF2-40B4-BE49-F238E27FC236}">
                  <a16:creationId xmlns:a16="http://schemas.microsoft.com/office/drawing/2014/main" id="{ADA61740-066B-5CCB-F194-EAF107CF43E2}"/>
                </a:ext>
              </a:extLst>
            </p:cNvPr>
            <p:cNvSpPr txBox="1"/>
            <p:nvPr/>
          </p:nvSpPr>
          <p:spPr>
            <a:xfrm>
              <a:off x="127000" y="30138"/>
              <a:ext cx="558800" cy="410208"/>
            </a:xfrm>
            <a:prstGeom prst="rect">
              <a:avLst/>
            </a:prstGeom>
          </p:spPr>
          <p:txBody>
            <a:bodyPr lIns="50800" tIns="50800" rIns="50800" bIns="50800" rtlCol="0" anchor="ctr"/>
            <a:lstStyle/>
            <a:p>
              <a:pPr algn="ctr">
                <a:lnSpc>
                  <a:spcPts val="2100"/>
                </a:lnSpc>
              </a:pPr>
              <a:endParaRPr/>
            </a:p>
          </p:txBody>
        </p:sp>
      </p:grpSp>
      <p:sp>
        <p:nvSpPr>
          <p:cNvPr id="11" name="TextBox 4">
            <a:extLst>
              <a:ext uri="{FF2B5EF4-FFF2-40B4-BE49-F238E27FC236}">
                <a16:creationId xmlns:a16="http://schemas.microsoft.com/office/drawing/2014/main" id="{ECD3291E-7D2C-8662-6964-2205A870F4A4}"/>
              </a:ext>
            </a:extLst>
          </p:cNvPr>
          <p:cNvSpPr txBox="1"/>
          <p:nvPr/>
        </p:nvSpPr>
        <p:spPr>
          <a:xfrm rot="20934145">
            <a:off x="10575146" y="11054910"/>
            <a:ext cx="9564560" cy="6140882"/>
          </a:xfrm>
          <a:prstGeom prst="rect">
            <a:avLst/>
          </a:prstGeom>
        </p:spPr>
        <p:txBody>
          <a:bodyPr lIns="50800" tIns="50800" rIns="50800" bIns="50800" rtlCol="0" anchor="ctr"/>
          <a:lstStyle/>
          <a:p>
            <a:pPr algn="ctr">
              <a:lnSpc>
                <a:spcPts val="2100"/>
              </a:lnSpc>
            </a:pPr>
            <a:endParaRPr/>
          </a:p>
        </p:txBody>
      </p:sp>
      <p:grpSp>
        <p:nvGrpSpPr>
          <p:cNvPr id="12" name="Group 2">
            <a:extLst>
              <a:ext uri="{FF2B5EF4-FFF2-40B4-BE49-F238E27FC236}">
                <a16:creationId xmlns:a16="http://schemas.microsoft.com/office/drawing/2014/main" id="{3E8535BF-E395-4C6E-63CB-8049C5A910FF}"/>
              </a:ext>
            </a:extLst>
          </p:cNvPr>
          <p:cNvGrpSpPr/>
          <p:nvPr/>
        </p:nvGrpSpPr>
        <p:grpSpPr>
          <a:xfrm rot="19996283">
            <a:off x="11138239" y="5335719"/>
            <a:ext cx="13912087" cy="12173076"/>
            <a:chOff x="0" y="0"/>
            <a:chExt cx="812800" cy="711200"/>
          </a:xfrm>
        </p:grpSpPr>
        <p:sp>
          <p:nvSpPr>
            <p:cNvPr id="13" name="Freeform 3">
              <a:extLst>
                <a:ext uri="{FF2B5EF4-FFF2-40B4-BE49-F238E27FC236}">
                  <a16:creationId xmlns:a16="http://schemas.microsoft.com/office/drawing/2014/main" id="{4BF229AC-11CE-59A4-3411-EDF9C2D97D7C}"/>
                </a:ext>
              </a:extLst>
            </p:cNvPr>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C25959">
                <a:alpha val="31765"/>
              </a:srgbClr>
            </a:solidFill>
            <a:ln cap="sq">
              <a:noFill/>
              <a:prstDash val="solid"/>
              <a:miter/>
            </a:ln>
          </p:spPr>
        </p:sp>
        <p:sp>
          <p:nvSpPr>
            <p:cNvPr id="14" name="TextBox 4">
              <a:extLst>
                <a:ext uri="{FF2B5EF4-FFF2-40B4-BE49-F238E27FC236}">
                  <a16:creationId xmlns:a16="http://schemas.microsoft.com/office/drawing/2014/main" id="{73C0C6DE-58DD-A49D-7C69-8C08D1A56359}"/>
                </a:ext>
              </a:extLst>
            </p:cNvPr>
            <p:cNvSpPr txBox="1"/>
            <p:nvPr/>
          </p:nvSpPr>
          <p:spPr>
            <a:xfrm>
              <a:off x="127000" y="301625"/>
              <a:ext cx="558800" cy="358775"/>
            </a:xfrm>
            <a:prstGeom prst="rect">
              <a:avLst/>
            </a:prstGeom>
          </p:spPr>
          <p:txBody>
            <a:bodyPr lIns="50800" tIns="50800" rIns="50800" bIns="50800" rtlCol="0" anchor="ctr"/>
            <a:lstStyle/>
            <a:p>
              <a:pPr algn="ctr">
                <a:lnSpc>
                  <a:spcPts val="2100"/>
                </a:lnSpc>
              </a:pPr>
              <a:endParaRPr/>
            </a:p>
          </p:txBody>
        </p:sp>
      </p:grpSp>
      <p:sp>
        <p:nvSpPr>
          <p:cNvPr id="2" name="Rectangle 4">
            <a:extLst>
              <a:ext uri="{FF2B5EF4-FFF2-40B4-BE49-F238E27FC236}">
                <a16:creationId xmlns:a16="http://schemas.microsoft.com/office/drawing/2014/main" id="{0816DBAF-63F7-57CC-A5A0-521946AE49EC}"/>
              </a:ext>
            </a:extLst>
          </p:cNvPr>
          <p:cNvSpPr>
            <a:spLocks noChangeArrowheads="1"/>
          </p:cNvSpPr>
          <p:nvPr/>
        </p:nvSpPr>
        <p:spPr bwMode="auto">
          <a:xfrm>
            <a:off x="5289052" y="2348540"/>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5" name="image7.jpg">
            <a:extLst>
              <a:ext uri="{FF2B5EF4-FFF2-40B4-BE49-F238E27FC236}">
                <a16:creationId xmlns:a16="http://schemas.microsoft.com/office/drawing/2014/main" id="{0D554EBA-700A-5BCA-3605-FDA324943313}"/>
              </a:ext>
            </a:extLst>
          </p:cNvPr>
          <p:cNvPicPr/>
          <p:nvPr/>
        </p:nvPicPr>
        <p:blipFill>
          <a:blip r:embed="rId2"/>
          <a:srcRect/>
          <a:stretch>
            <a:fillRect/>
          </a:stretch>
        </p:blipFill>
        <p:spPr>
          <a:xfrm>
            <a:off x="2963746" y="1991018"/>
            <a:ext cx="11533402" cy="7282572"/>
          </a:xfrm>
          <a:prstGeom prst="rect">
            <a:avLst/>
          </a:prstGeom>
          <a:ln/>
        </p:spPr>
      </p:pic>
    </p:spTree>
    <p:extLst>
      <p:ext uri="{BB962C8B-B14F-4D97-AF65-F5344CB8AC3E}">
        <p14:creationId xmlns:p14="http://schemas.microsoft.com/office/powerpoint/2010/main" val="429785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420600" y="-1714500"/>
            <a:ext cx="15194395" cy="15194395"/>
          </a:xfrm>
          <a:custGeom>
            <a:avLst/>
            <a:gdLst/>
            <a:ahLst/>
            <a:cxnLst/>
            <a:rect l="l" t="t" r="r" b="b"/>
            <a:pathLst>
              <a:path w="15194395" h="15194395">
                <a:moveTo>
                  <a:pt x="0" y="0"/>
                </a:moveTo>
                <a:lnTo>
                  <a:pt x="15194396" y="0"/>
                </a:lnTo>
                <a:lnTo>
                  <a:pt x="15194396" y="15194395"/>
                </a:lnTo>
                <a:lnTo>
                  <a:pt x="0" y="15194395"/>
                </a:lnTo>
                <a:lnTo>
                  <a:pt x="0" y="0"/>
                </a:lnTo>
                <a:close/>
              </a:path>
            </a:pathLst>
          </a:custGeom>
          <a:blipFill>
            <a:blip r:embed="rId2">
              <a:alphaModFix amt="23000"/>
              <a:extLst>
                <a:ext uri="{96DAC541-7B7A-43D3-8B79-37D633B846F1}">
                  <asvg:svgBlip xmlns:asvg="http://schemas.microsoft.com/office/drawing/2016/SVG/main" xmlns="" r:embed="rId3"/>
                </a:ext>
              </a:extLst>
            </a:blip>
            <a:stretch>
              <a:fillRect/>
            </a:stretch>
          </a:blipFill>
        </p:spPr>
      </p:sp>
      <p:sp>
        <p:nvSpPr>
          <p:cNvPr id="4" name="TextBox 4"/>
          <p:cNvSpPr txBox="1"/>
          <p:nvPr/>
        </p:nvSpPr>
        <p:spPr>
          <a:xfrm>
            <a:off x="609600" y="-15097"/>
            <a:ext cx="15417694" cy="1461939"/>
          </a:xfrm>
          <a:prstGeom prst="rect">
            <a:avLst/>
          </a:prstGeom>
        </p:spPr>
        <p:txBody>
          <a:bodyPr wrap="square" lIns="0" tIns="0" rIns="0" bIns="0" rtlCol="0" anchor="t">
            <a:spAutoFit/>
          </a:bodyPr>
          <a:lstStyle/>
          <a:p>
            <a:pPr marL="0" lvl="0" indent="0">
              <a:lnSpc>
                <a:spcPts val="12600"/>
              </a:lnSpc>
              <a:spcBef>
                <a:spcPct val="0"/>
              </a:spcBef>
            </a:pPr>
            <a:r>
              <a:rPr lang="en-US" sz="6500" u="none" strike="noStrike" dirty="0">
                <a:solidFill>
                  <a:srgbClr val="184173"/>
                </a:solidFill>
                <a:latin typeface="Cinzel Decorative Bold" panose="020B0604020202020204" charset="0"/>
              </a:rPr>
              <a:t>Applications </a:t>
            </a:r>
          </a:p>
        </p:txBody>
      </p:sp>
      <p:sp>
        <p:nvSpPr>
          <p:cNvPr id="6" name="TextBox 5">
            <a:extLst>
              <a:ext uri="{FF2B5EF4-FFF2-40B4-BE49-F238E27FC236}">
                <a16:creationId xmlns:a16="http://schemas.microsoft.com/office/drawing/2014/main" id="{BF0DC656-6DAD-6E98-5166-7F4689B734C3}"/>
              </a:ext>
            </a:extLst>
          </p:cNvPr>
          <p:cNvSpPr txBox="1"/>
          <p:nvPr/>
        </p:nvSpPr>
        <p:spPr>
          <a:xfrm>
            <a:off x="838200" y="1616154"/>
            <a:ext cx="16341218" cy="8540800"/>
          </a:xfrm>
          <a:prstGeom prst="rect">
            <a:avLst/>
          </a:prstGeom>
          <a:noFill/>
        </p:spPr>
        <p:txBody>
          <a:bodyPr wrap="square">
            <a:spAutoFit/>
          </a:bodyPr>
          <a:lstStyle/>
          <a:p>
            <a:pPr marL="457200" indent="-457200">
              <a:spcAft>
                <a:spcPts val="600"/>
              </a:spcAft>
              <a:buFont typeface="Wingdings" panose="05000000000000000000" pitchFamily="2" charset="2"/>
              <a:buChar char="§"/>
            </a:pPr>
            <a:r>
              <a:rPr lang="en-US" sz="2800" b="1" dirty="0">
                <a:solidFill>
                  <a:schemeClr val="accent1">
                    <a:lumMod val="75000"/>
                  </a:schemeClr>
                </a:solidFill>
                <a:latin typeface="EB Garamond" panose="00000500000000000000" pitchFamily="2" charset="0"/>
                <a:ea typeface="EB Garamond" panose="00000500000000000000" pitchFamily="2" charset="0"/>
              </a:rPr>
              <a:t>Interoperability: </a:t>
            </a:r>
            <a:r>
              <a:rPr lang="en-US" sz="2800" dirty="0">
                <a:solidFill>
                  <a:schemeClr val="accent1">
                    <a:lumMod val="75000"/>
                  </a:schemeClr>
                </a:solidFill>
                <a:latin typeface="EB Garamond" panose="00000500000000000000" pitchFamily="2" charset="0"/>
                <a:ea typeface="EB Garamond" panose="00000500000000000000" pitchFamily="2" charset="0"/>
              </a:rPr>
              <a:t>Designed for seamless integration with existing systems and databases using standardized formats and interfaces, enabling data exchange and real-time updates.</a:t>
            </a:r>
          </a:p>
          <a:p>
            <a:pPr marL="457200" indent="-457200">
              <a:spcAft>
                <a:spcPts val="600"/>
              </a:spcAft>
              <a:buFont typeface="Wingdings" panose="05000000000000000000" pitchFamily="2" charset="2"/>
              <a:buChar char="§"/>
            </a:pPr>
            <a:r>
              <a:rPr lang="en-US" sz="2800" b="1" dirty="0">
                <a:solidFill>
                  <a:schemeClr val="accent1">
                    <a:lumMod val="75000"/>
                  </a:schemeClr>
                </a:solidFill>
                <a:latin typeface="EB Garamond" panose="00000500000000000000" pitchFamily="2" charset="0"/>
                <a:ea typeface="EB Garamond" panose="00000500000000000000" pitchFamily="2" charset="0"/>
              </a:rPr>
              <a:t>Interaction:</a:t>
            </a:r>
            <a:r>
              <a:rPr lang="en-US" sz="2800" dirty="0">
                <a:solidFill>
                  <a:schemeClr val="accent1">
                    <a:lumMod val="75000"/>
                  </a:schemeClr>
                </a:solidFill>
                <a:latin typeface="EB Garamond" panose="00000500000000000000" pitchFamily="2" charset="0"/>
                <a:ea typeface="EB Garamond" panose="00000500000000000000" pitchFamily="2" charset="0"/>
              </a:rPr>
              <a:t> Provides user-friendly interfaces, interactive visualizations, and scenario analysis tools for data-driven decision-making.</a:t>
            </a:r>
          </a:p>
          <a:p>
            <a:pPr marL="457200" indent="-457200">
              <a:spcAft>
                <a:spcPts val="600"/>
              </a:spcAft>
              <a:buFont typeface="Wingdings" panose="05000000000000000000" pitchFamily="2" charset="2"/>
              <a:buChar char="§"/>
            </a:pPr>
            <a:r>
              <a:rPr lang="en-US" sz="2800" b="1" dirty="0">
                <a:solidFill>
                  <a:schemeClr val="accent1">
                    <a:lumMod val="75000"/>
                  </a:schemeClr>
                </a:solidFill>
                <a:latin typeface="EB Garamond" panose="00000500000000000000" pitchFamily="2" charset="0"/>
                <a:ea typeface="EB Garamond" panose="00000500000000000000" pitchFamily="2" charset="0"/>
              </a:rPr>
              <a:t>Heterogeneity: </a:t>
            </a:r>
            <a:r>
              <a:rPr lang="en-US" sz="2800" dirty="0">
                <a:solidFill>
                  <a:schemeClr val="accent1">
                    <a:lumMod val="75000"/>
                  </a:schemeClr>
                </a:solidFill>
                <a:latin typeface="EB Garamond" panose="00000500000000000000" pitchFamily="2" charset="0"/>
                <a:ea typeface="EB Garamond" panose="00000500000000000000" pitchFamily="2" charset="0"/>
              </a:rPr>
              <a:t>Handles structured, unstructured, and semi-structured data from diverse sources, employing robust preprocessing and feature engineering techniques.</a:t>
            </a:r>
          </a:p>
          <a:p>
            <a:pPr marL="457200" indent="-457200">
              <a:spcAft>
                <a:spcPts val="600"/>
              </a:spcAft>
              <a:buFont typeface="Wingdings" panose="05000000000000000000" pitchFamily="2" charset="2"/>
              <a:buChar char="§"/>
            </a:pPr>
            <a:r>
              <a:rPr lang="en-US" sz="2800" b="1" dirty="0">
                <a:solidFill>
                  <a:schemeClr val="accent1">
                    <a:lumMod val="75000"/>
                  </a:schemeClr>
                </a:solidFill>
                <a:latin typeface="EB Garamond" panose="00000500000000000000" pitchFamily="2" charset="0"/>
                <a:ea typeface="EB Garamond" panose="00000500000000000000" pitchFamily="2" charset="0"/>
              </a:rPr>
              <a:t>Scalability: </a:t>
            </a:r>
            <a:r>
              <a:rPr lang="en-US" sz="2800" dirty="0">
                <a:solidFill>
                  <a:schemeClr val="accent1">
                    <a:lumMod val="75000"/>
                  </a:schemeClr>
                </a:solidFill>
                <a:latin typeface="EB Garamond" panose="00000500000000000000" pitchFamily="2" charset="0"/>
                <a:ea typeface="EB Garamond" panose="00000500000000000000" pitchFamily="2" charset="0"/>
              </a:rPr>
              <a:t>Leverages distributed computing and parallel processing for handling increasing data volumes, with the ability to scale horizontally.</a:t>
            </a:r>
          </a:p>
          <a:p>
            <a:pPr marL="457200" indent="-457200">
              <a:spcAft>
                <a:spcPts val="600"/>
              </a:spcAft>
              <a:buFont typeface="Wingdings" panose="05000000000000000000" pitchFamily="2" charset="2"/>
              <a:buChar char="§"/>
            </a:pPr>
            <a:r>
              <a:rPr lang="en-US" sz="2800" b="1" dirty="0">
                <a:solidFill>
                  <a:schemeClr val="accent1">
                    <a:lumMod val="75000"/>
                  </a:schemeClr>
                </a:solidFill>
                <a:latin typeface="EB Garamond" panose="00000500000000000000" pitchFamily="2" charset="0"/>
                <a:ea typeface="EB Garamond" panose="00000500000000000000" pitchFamily="2" charset="0"/>
              </a:rPr>
              <a:t>Performance Optimization: </a:t>
            </a:r>
            <a:r>
              <a:rPr lang="en-US" sz="2800" dirty="0">
                <a:solidFill>
                  <a:schemeClr val="accent1">
                    <a:lumMod val="75000"/>
                  </a:schemeClr>
                </a:solidFill>
                <a:latin typeface="EB Garamond" panose="00000500000000000000" pitchFamily="2" charset="0"/>
                <a:ea typeface="EB Garamond" panose="00000500000000000000" pitchFamily="2" charset="0"/>
              </a:rPr>
              <a:t>Utilizes distributed computing, caching strategies, and optimized machine learning algorithms for faster processing and predictions.</a:t>
            </a:r>
          </a:p>
          <a:p>
            <a:pPr marL="457200" indent="-457200">
              <a:spcAft>
                <a:spcPts val="600"/>
              </a:spcAft>
              <a:buFont typeface="Wingdings" panose="05000000000000000000" pitchFamily="2" charset="2"/>
              <a:buChar char="§"/>
            </a:pPr>
            <a:r>
              <a:rPr lang="en-US" sz="2800" b="1" dirty="0">
                <a:solidFill>
                  <a:schemeClr val="accent1">
                    <a:lumMod val="75000"/>
                  </a:schemeClr>
                </a:solidFill>
                <a:latin typeface="EB Garamond" panose="00000500000000000000" pitchFamily="2" charset="0"/>
                <a:ea typeface="EB Garamond" panose="00000500000000000000" pitchFamily="2" charset="0"/>
              </a:rPr>
              <a:t>Security and Privacy: </a:t>
            </a:r>
            <a:r>
              <a:rPr lang="en-US" sz="2800" dirty="0">
                <a:solidFill>
                  <a:schemeClr val="accent1">
                    <a:lumMod val="75000"/>
                  </a:schemeClr>
                </a:solidFill>
                <a:latin typeface="EB Garamond" panose="00000500000000000000" pitchFamily="2" charset="0"/>
                <a:ea typeface="EB Garamond" panose="00000500000000000000" pitchFamily="2" charset="0"/>
              </a:rPr>
              <a:t>Implements access control, data encryption, and adheres to data protection regulations.</a:t>
            </a:r>
          </a:p>
          <a:p>
            <a:pPr marL="457200" indent="-457200">
              <a:spcAft>
                <a:spcPts val="600"/>
              </a:spcAft>
              <a:buFont typeface="Wingdings" panose="05000000000000000000" pitchFamily="2" charset="2"/>
              <a:buChar char="§"/>
            </a:pPr>
            <a:r>
              <a:rPr lang="en-US" sz="2800" b="1" dirty="0">
                <a:solidFill>
                  <a:schemeClr val="accent1">
                    <a:lumMod val="75000"/>
                  </a:schemeClr>
                </a:solidFill>
                <a:latin typeface="EB Garamond" panose="00000500000000000000" pitchFamily="2" charset="0"/>
                <a:ea typeface="EB Garamond" panose="00000500000000000000" pitchFamily="2" charset="0"/>
              </a:rPr>
              <a:t>Maintainability and Extensibility</a:t>
            </a:r>
            <a:r>
              <a:rPr lang="en-US" sz="2800" dirty="0">
                <a:solidFill>
                  <a:schemeClr val="accent1">
                    <a:lumMod val="75000"/>
                  </a:schemeClr>
                </a:solidFill>
                <a:latin typeface="EB Garamond" panose="00000500000000000000" pitchFamily="2" charset="0"/>
                <a:ea typeface="EB Garamond" panose="00000500000000000000" pitchFamily="2" charset="0"/>
              </a:rPr>
              <a:t>: Modular architecture, well-documented code, and provision for integrating new data sources and algorithms.</a:t>
            </a:r>
          </a:p>
          <a:p>
            <a:pPr marL="457200" indent="-457200">
              <a:spcAft>
                <a:spcPts val="600"/>
              </a:spcAft>
              <a:buFont typeface="Wingdings" panose="05000000000000000000" pitchFamily="2" charset="2"/>
              <a:buChar char="§"/>
            </a:pPr>
            <a:r>
              <a:rPr lang="en-US" sz="2800" b="1" dirty="0">
                <a:solidFill>
                  <a:schemeClr val="accent1">
                    <a:lumMod val="75000"/>
                  </a:schemeClr>
                </a:solidFill>
                <a:latin typeface="EB Garamond" panose="00000500000000000000" pitchFamily="2" charset="0"/>
                <a:ea typeface="EB Garamond" panose="00000500000000000000" pitchFamily="2" charset="0"/>
              </a:rPr>
              <a:t>Deployment and Monitoring: </a:t>
            </a:r>
            <a:r>
              <a:rPr lang="en-US" sz="2800" dirty="0">
                <a:solidFill>
                  <a:schemeClr val="accent1">
                    <a:lumMod val="75000"/>
                  </a:schemeClr>
                </a:solidFill>
                <a:latin typeface="EB Garamond" panose="00000500000000000000" pitchFamily="2" charset="0"/>
                <a:ea typeface="EB Garamond" panose="00000500000000000000" pitchFamily="2" charset="0"/>
              </a:rPr>
              <a:t>Supports various deployment environments, includes monitoring and logging mechanisms, and automated deployment pipelines.</a:t>
            </a:r>
          </a:p>
          <a:p>
            <a:pPr marL="457200" indent="-457200">
              <a:spcAft>
                <a:spcPts val="600"/>
              </a:spcAft>
              <a:buFont typeface="Wingdings" panose="05000000000000000000" pitchFamily="2" charset="2"/>
              <a:buChar char="§"/>
            </a:pPr>
            <a:r>
              <a:rPr lang="en-US" sz="2800" b="1" dirty="0">
                <a:solidFill>
                  <a:schemeClr val="accent1">
                    <a:lumMod val="75000"/>
                  </a:schemeClr>
                </a:solidFill>
                <a:latin typeface="EB Garamond" panose="00000500000000000000" pitchFamily="2" charset="0"/>
                <a:ea typeface="EB Garamond" panose="00000500000000000000" pitchFamily="2" charset="0"/>
              </a:rPr>
              <a:t>Collaboration and Integration: </a:t>
            </a:r>
            <a:r>
              <a:rPr lang="en-US" sz="2800" dirty="0">
                <a:solidFill>
                  <a:schemeClr val="accent1">
                    <a:lumMod val="75000"/>
                  </a:schemeClr>
                </a:solidFill>
                <a:latin typeface="EB Garamond" panose="00000500000000000000" pitchFamily="2" charset="0"/>
                <a:ea typeface="EB Garamond" panose="00000500000000000000" pitchFamily="2" charset="0"/>
              </a:rPr>
              <a:t>Provides APIs and interfaces for seamless communication and integration with other systems.</a:t>
            </a:r>
          </a:p>
          <a:p>
            <a:pPr marL="457200" indent="-457200">
              <a:spcAft>
                <a:spcPts val="600"/>
              </a:spcAft>
              <a:buFont typeface="Wingdings" panose="05000000000000000000" pitchFamily="2" charset="2"/>
              <a:buChar char="§"/>
            </a:pPr>
            <a:r>
              <a:rPr lang="en-US" sz="2800" b="1" dirty="0">
                <a:solidFill>
                  <a:schemeClr val="accent1">
                    <a:lumMod val="75000"/>
                  </a:schemeClr>
                </a:solidFill>
                <a:latin typeface="EB Garamond" panose="00000500000000000000" pitchFamily="2" charset="0"/>
                <a:ea typeface="EB Garamond" panose="00000500000000000000" pitchFamily="2" charset="0"/>
              </a:rPr>
              <a:t>Continuous Improvement: </a:t>
            </a:r>
            <a:r>
              <a:rPr lang="en-US" sz="2800" dirty="0">
                <a:solidFill>
                  <a:schemeClr val="accent1">
                    <a:lumMod val="75000"/>
                  </a:schemeClr>
                </a:solidFill>
                <a:latin typeface="EB Garamond" panose="00000500000000000000" pitchFamily="2" charset="0"/>
                <a:ea typeface="EB Garamond" panose="00000500000000000000" pitchFamily="2" charset="0"/>
              </a:rPr>
              <a:t>Mechanisms for user feedback, regular updates, and adoption of new technologies.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046544" y="-1625296"/>
            <a:ext cx="15194395" cy="15194395"/>
          </a:xfrm>
          <a:custGeom>
            <a:avLst/>
            <a:gdLst/>
            <a:ahLst/>
            <a:cxnLst/>
            <a:rect l="l" t="t" r="r" b="b"/>
            <a:pathLst>
              <a:path w="15194395" h="15194395">
                <a:moveTo>
                  <a:pt x="0" y="0"/>
                </a:moveTo>
                <a:lnTo>
                  <a:pt x="15194395" y="0"/>
                </a:lnTo>
                <a:lnTo>
                  <a:pt x="15194395" y="15194396"/>
                </a:lnTo>
                <a:lnTo>
                  <a:pt x="0" y="15194396"/>
                </a:lnTo>
                <a:lnTo>
                  <a:pt x="0" y="0"/>
                </a:lnTo>
                <a:close/>
              </a:path>
            </a:pathLst>
          </a:custGeom>
          <a:blipFill>
            <a:blip r:embed="rId2">
              <a:alphaModFix amt="43999"/>
              <a:extLst>
                <a:ext uri="{96DAC541-7B7A-43D3-8B79-37D633B846F1}">
                  <asvg:svgBlip xmlns:asvg="http://schemas.microsoft.com/office/drawing/2016/SVG/main" xmlns="" r:embed="rId3"/>
                </a:ext>
              </a:extLst>
            </a:blip>
            <a:stretch>
              <a:fillRect/>
            </a:stretch>
          </a:blipFill>
        </p:spPr>
      </p:sp>
      <p:sp>
        <p:nvSpPr>
          <p:cNvPr id="4" name="TextBox 4"/>
          <p:cNvSpPr txBox="1"/>
          <p:nvPr/>
        </p:nvSpPr>
        <p:spPr>
          <a:xfrm>
            <a:off x="685800" y="495300"/>
            <a:ext cx="15316200" cy="1461939"/>
          </a:xfrm>
          <a:prstGeom prst="rect">
            <a:avLst/>
          </a:prstGeom>
        </p:spPr>
        <p:txBody>
          <a:bodyPr wrap="square" lIns="0" tIns="0" rIns="0" bIns="0" rtlCol="0" anchor="t">
            <a:spAutoFit/>
          </a:bodyPr>
          <a:lstStyle/>
          <a:p>
            <a:pPr marL="0" lvl="0" indent="0">
              <a:lnSpc>
                <a:spcPts val="12600"/>
              </a:lnSpc>
              <a:spcBef>
                <a:spcPct val="0"/>
              </a:spcBef>
            </a:pPr>
            <a:r>
              <a:rPr lang="en-US" sz="6500" u="none" strike="noStrike" dirty="0">
                <a:solidFill>
                  <a:srgbClr val="184173"/>
                </a:solidFill>
                <a:latin typeface="Cinzel Decorative Bold" panose="020B0604020202020204" charset="0"/>
              </a:rPr>
              <a:t>Future Enhancement</a:t>
            </a:r>
          </a:p>
        </p:txBody>
      </p:sp>
      <p:sp>
        <p:nvSpPr>
          <p:cNvPr id="6" name="TextBox 5">
            <a:extLst>
              <a:ext uri="{FF2B5EF4-FFF2-40B4-BE49-F238E27FC236}">
                <a16:creationId xmlns:a16="http://schemas.microsoft.com/office/drawing/2014/main" id="{76039FAD-3B47-639C-3D46-AC2C8619034F}"/>
              </a:ext>
            </a:extLst>
          </p:cNvPr>
          <p:cNvSpPr txBox="1"/>
          <p:nvPr/>
        </p:nvSpPr>
        <p:spPr>
          <a:xfrm>
            <a:off x="1219200" y="2247900"/>
            <a:ext cx="15131142" cy="6909584"/>
          </a:xfrm>
          <a:prstGeom prst="rect">
            <a:avLst/>
          </a:prstGeom>
          <a:noFill/>
        </p:spPr>
        <p:txBody>
          <a:bodyPr wrap="square">
            <a:spAutoFit/>
          </a:bodyPr>
          <a:lstStyle/>
          <a:p>
            <a:pPr marL="342900" indent="-342900">
              <a:buFont typeface="Wingdings" panose="05000000000000000000" pitchFamily="2" charset="2"/>
              <a:buChar char="§"/>
            </a:pPr>
            <a:r>
              <a:rPr lang="en-IN" sz="2500" b="1" dirty="0">
                <a:solidFill>
                  <a:schemeClr val="accent1">
                    <a:lumMod val="75000"/>
                  </a:schemeClr>
                </a:solidFill>
                <a:latin typeface="EB Garamond" panose="00000500000000000000" pitchFamily="2" charset="0"/>
                <a:ea typeface="EB Garamond" panose="00000500000000000000" pitchFamily="2" charset="0"/>
              </a:rPr>
              <a:t>Data Consolidation: </a:t>
            </a:r>
            <a:r>
              <a:rPr lang="en-IN" sz="2500" dirty="0">
                <a:solidFill>
                  <a:schemeClr val="accent1">
                    <a:lumMod val="75000"/>
                  </a:schemeClr>
                </a:solidFill>
                <a:latin typeface="EB Garamond" panose="00000500000000000000" pitchFamily="2" charset="0"/>
                <a:ea typeface="EB Garamond" panose="00000500000000000000" pitchFamily="2" charset="0"/>
              </a:rPr>
              <a:t>Integrating diverse data sources like social media, weather, traffic, and demographics for more comprehensive crime trend analysis and precise forecasting.</a:t>
            </a:r>
          </a:p>
          <a:p>
            <a:pPr marL="342900" indent="-342900">
              <a:buFont typeface="Wingdings" panose="05000000000000000000" pitchFamily="2" charset="2"/>
              <a:buChar char="§"/>
            </a:pPr>
            <a:endParaRPr lang="en-IN" sz="2500" dirty="0">
              <a:solidFill>
                <a:schemeClr val="accent1">
                  <a:lumMod val="75000"/>
                </a:schemeClr>
              </a:solidFill>
              <a:latin typeface="EB Garamond" panose="00000500000000000000" pitchFamily="2" charset="0"/>
              <a:ea typeface="EB Garamond" panose="00000500000000000000" pitchFamily="2" charset="0"/>
            </a:endParaRPr>
          </a:p>
          <a:p>
            <a:pPr marL="342900" indent="-342900">
              <a:buFont typeface="Wingdings" panose="05000000000000000000" pitchFamily="2" charset="2"/>
              <a:buChar char="§"/>
            </a:pPr>
            <a:r>
              <a:rPr lang="en-IN" sz="2500" b="1" dirty="0">
                <a:solidFill>
                  <a:schemeClr val="accent1">
                    <a:lumMod val="75000"/>
                  </a:schemeClr>
                </a:solidFill>
                <a:latin typeface="EB Garamond" panose="00000500000000000000" pitchFamily="2" charset="0"/>
                <a:ea typeface="EB Garamond" panose="00000500000000000000" pitchFamily="2" charset="0"/>
              </a:rPr>
              <a:t>Real-Time Action</a:t>
            </a:r>
            <a:r>
              <a:rPr lang="en-IN" sz="2500" dirty="0">
                <a:solidFill>
                  <a:schemeClr val="accent1">
                    <a:lumMod val="75000"/>
                  </a:schemeClr>
                </a:solidFill>
                <a:latin typeface="EB Garamond" panose="00000500000000000000" pitchFamily="2" charset="0"/>
                <a:ea typeface="EB Garamond" panose="00000500000000000000" pitchFamily="2" charset="0"/>
              </a:rPr>
              <a:t>: Leveraging edge computing for data processing and swift pattern detection, enabling prompt alerts and efficient intervention tactics.</a:t>
            </a:r>
          </a:p>
          <a:p>
            <a:pPr marL="342900" indent="-342900">
              <a:buFont typeface="Wingdings" panose="05000000000000000000" pitchFamily="2" charset="2"/>
              <a:buChar char="§"/>
            </a:pPr>
            <a:endParaRPr lang="en-IN" sz="2500" dirty="0">
              <a:solidFill>
                <a:schemeClr val="accent1">
                  <a:lumMod val="75000"/>
                </a:schemeClr>
              </a:solidFill>
              <a:latin typeface="EB Garamond" panose="00000500000000000000" pitchFamily="2" charset="0"/>
              <a:ea typeface="EB Garamond" panose="00000500000000000000" pitchFamily="2" charset="0"/>
            </a:endParaRPr>
          </a:p>
          <a:p>
            <a:pPr marL="342900" indent="-342900">
              <a:buFont typeface="Wingdings" panose="05000000000000000000" pitchFamily="2" charset="2"/>
              <a:buChar char="§"/>
            </a:pPr>
            <a:r>
              <a:rPr lang="en-IN" sz="2500" b="1" dirty="0">
                <a:solidFill>
                  <a:schemeClr val="accent1">
                    <a:lumMod val="75000"/>
                  </a:schemeClr>
                </a:solidFill>
                <a:latin typeface="EB Garamond" panose="00000500000000000000" pitchFamily="2" charset="0"/>
                <a:ea typeface="EB Garamond" panose="00000500000000000000" pitchFamily="2" charset="0"/>
              </a:rPr>
              <a:t>Privacy-Preserving Techniques</a:t>
            </a:r>
            <a:r>
              <a:rPr lang="en-IN" sz="2500" dirty="0">
                <a:solidFill>
                  <a:schemeClr val="accent1">
                    <a:lumMod val="75000"/>
                  </a:schemeClr>
                </a:solidFill>
                <a:latin typeface="EB Garamond" panose="00000500000000000000" pitchFamily="2" charset="0"/>
                <a:ea typeface="EB Garamond" panose="00000500000000000000" pitchFamily="2" charset="0"/>
              </a:rPr>
              <a:t>: Implementing methods like federated learning and homomorphic encryption to safeguard privacy while deriving valuable insights.</a:t>
            </a:r>
          </a:p>
          <a:p>
            <a:pPr marL="342900" indent="-342900">
              <a:buFont typeface="Wingdings" panose="05000000000000000000" pitchFamily="2" charset="2"/>
              <a:buChar char="§"/>
            </a:pPr>
            <a:endParaRPr lang="en-IN" sz="2500" dirty="0">
              <a:solidFill>
                <a:schemeClr val="accent1">
                  <a:lumMod val="75000"/>
                </a:schemeClr>
              </a:solidFill>
              <a:latin typeface="EB Garamond" panose="00000500000000000000" pitchFamily="2" charset="0"/>
              <a:ea typeface="EB Garamond" panose="00000500000000000000" pitchFamily="2" charset="0"/>
            </a:endParaRPr>
          </a:p>
          <a:p>
            <a:pPr marL="342900" indent="-342900">
              <a:buFont typeface="Wingdings" panose="05000000000000000000" pitchFamily="2" charset="2"/>
              <a:buChar char="§"/>
            </a:pPr>
            <a:r>
              <a:rPr lang="en-IN" sz="2500" b="1" dirty="0">
                <a:solidFill>
                  <a:schemeClr val="accent1">
                    <a:lumMod val="75000"/>
                  </a:schemeClr>
                </a:solidFill>
                <a:latin typeface="EB Garamond" panose="00000500000000000000" pitchFamily="2" charset="0"/>
                <a:ea typeface="EB Garamond" panose="00000500000000000000" pitchFamily="2" charset="0"/>
              </a:rPr>
              <a:t>Multi-Modal Data Analysis: </a:t>
            </a:r>
            <a:r>
              <a:rPr lang="en-IN" sz="2500" dirty="0">
                <a:solidFill>
                  <a:schemeClr val="accent1">
                    <a:lumMod val="75000"/>
                  </a:schemeClr>
                </a:solidFill>
                <a:latin typeface="EB Garamond" panose="00000500000000000000" pitchFamily="2" charset="0"/>
                <a:ea typeface="EB Garamond" panose="00000500000000000000" pitchFamily="2" charset="0"/>
              </a:rPr>
              <a:t>Incorporating images, videos, and audio data to gain additional context and uncover patterns not easily recognizable in other data sources.</a:t>
            </a:r>
          </a:p>
          <a:p>
            <a:pPr marL="342900" indent="-342900">
              <a:buFont typeface="Wingdings" panose="05000000000000000000" pitchFamily="2" charset="2"/>
              <a:buChar char="§"/>
            </a:pPr>
            <a:endParaRPr lang="en-IN" sz="2500" dirty="0">
              <a:solidFill>
                <a:schemeClr val="accent1">
                  <a:lumMod val="75000"/>
                </a:schemeClr>
              </a:solidFill>
              <a:latin typeface="EB Garamond" panose="00000500000000000000" pitchFamily="2" charset="0"/>
              <a:ea typeface="EB Garamond" panose="00000500000000000000" pitchFamily="2" charset="0"/>
            </a:endParaRPr>
          </a:p>
          <a:p>
            <a:pPr marL="342900" indent="-342900">
              <a:buFont typeface="Wingdings" panose="05000000000000000000" pitchFamily="2" charset="2"/>
              <a:buChar char="§"/>
            </a:pPr>
            <a:r>
              <a:rPr lang="en-IN" sz="2500" b="1" dirty="0">
                <a:solidFill>
                  <a:schemeClr val="accent1">
                    <a:lumMod val="75000"/>
                  </a:schemeClr>
                </a:solidFill>
                <a:latin typeface="EB Garamond" panose="00000500000000000000" pitchFamily="2" charset="0"/>
                <a:ea typeface="EB Garamond" panose="00000500000000000000" pitchFamily="2" charset="0"/>
              </a:rPr>
              <a:t>Interpretable AI Models</a:t>
            </a:r>
            <a:r>
              <a:rPr lang="en-IN" sz="2500" dirty="0">
                <a:solidFill>
                  <a:schemeClr val="accent1">
                    <a:lumMod val="75000"/>
                  </a:schemeClr>
                </a:solidFill>
                <a:latin typeface="EB Garamond" panose="00000500000000000000" pitchFamily="2" charset="0"/>
                <a:ea typeface="EB Garamond" panose="00000500000000000000" pitchFamily="2" charset="0"/>
              </a:rPr>
              <a:t>: Developing transparent AI models that explain their predictions, promoting trust and accountability in decision-making processes.</a:t>
            </a:r>
          </a:p>
          <a:p>
            <a:pPr marL="342900" indent="-342900">
              <a:buFont typeface="Wingdings" panose="05000000000000000000" pitchFamily="2" charset="2"/>
              <a:buChar char="§"/>
            </a:pPr>
            <a:endParaRPr lang="en-IN" sz="2500" dirty="0">
              <a:solidFill>
                <a:schemeClr val="accent1">
                  <a:lumMod val="75000"/>
                </a:schemeClr>
              </a:solidFill>
              <a:latin typeface="EB Garamond" panose="00000500000000000000" pitchFamily="2" charset="0"/>
              <a:ea typeface="EB Garamond" panose="00000500000000000000" pitchFamily="2" charset="0"/>
            </a:endParaRPr>
          </a:p>
          <a:p>
            <a:pPr marL="342900" indent="-342900">
              <a:buFont typeface="Wingdings" panose="05000000000000000000" pitchFamily="2" charset="2"/>
              <a:buChar char="§"/>
            </a:pPr>
            <a:r>
              <a:rPr lang="en-IN" sz="2500" b="1" dirty="0">
                <a:solidFill>
                  <a:schemeClr val="accent1">
                    <a:lumMod val="75000"/>
                  </a:schemeClr>
                </a:solidFill>
                <a:latin typeface="EB Garamond" panose="00000500000000000000" pitchFamily="2" charset="0"/>
                <a:ea typeface="EB Garamond" panose="00000500000000000000" pitchFamily="2" charset="0"/>
              </a:rPr>
              <a:t>Adaptive Learning Algorithms</a:t>
            </a:r>
            <a:r>
              <a:rPr lang="en-IN" sz="2500" dirty="0">
                <a:solidFill>
                  <a:schemeClr val="accent1">
                    <a:lumMod val="75000"/>
                  </a:schemeClr>
                </a:solidFill>
                <a:latin typeface="EB Garamond" panose="00000500000000000000" pitchFamily="2" charset="0"/>
                <a:ea typeface="EB Garamond" panose="00000500000000000000" pitchFamily="2" charset="0"/>
              </a:rPr>
              <a:t>: Implementing online learning or reinforcement learning algorithms to enable continuous improvement as new data becomes available and criminal patterns evolve.</a:t>
            </a:r>
          </a:p>
          <a:p>
            <a:endParaRPr lang="en-IN"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046544" y="-1625296"/>
            <a:ext cx="15194395" cy="15194395"/>
          </a:xfrm>
          <a:custGeom>
            <a:avLst/>
            <a:gdLst/>
            <a:ahLst/>
            <a:cxnLst/>
            <a:rect l="l" t="t" r="r" b="b"/>
            <a:pathLst>
              <a:path w="15194395" h="15194395">
                <a:moveTo>
                  <a:pt x="0" y="0"/>
                </a:moveTo>
                <a:lnTo>
                  <a:pt x="15194395" y="0"/>
                </a:lnTo>
                <a:lnTo>
                  <a:pt x="15194395" y="15194396"/>
                </a:lnTo>
                <a:lnTo>
                  <a:pt x="0" y="15194396"/>
                </a:lnTo>
                <a:lnTo>
                  <a:pt x="0" y="0"/>
                </a:lnTo>
                <a:close/>
              </a:path>
            </a:pathLst>
          </a:custGeom>
          <a:blipFill>
            <a:blip r:embed="rId2">
              <a:alphaModFix amt="43999"/>
              <a:extLst>
                <a:ext uri="{96DAC541-7B7A-43D3-8B79-37D633B846F1}">
                  <asvg:svgBlip xmlns:asvg="http://schemas.microsoft.com/office/drawing/2016/SVG/main" xmlns="" r:embed="rId3"/>
                </a:ext>
              </a:extLst>
            </a:blip>
            <a:stretch>
              <a:fillRect/>
            </a:stretch>
          </a:blipFill>
        </p:spPr>
      </p:sp>
      <p:sp>
        <p:nvSpPr>
          <p:cNvPr id="4" name="TextBox 4"/>
          <p:cNvSpPr txBox="1"/>
          <p:nvPr/>
        </p:nvSpPr>
        <p:spPr>
          <a:xfrm>
            <a:off x="685800" y="495300"/>
            <a:ext cx="15316200" cy="1461939"/>
          </a:xfrm>
          <a:prstGeom prst="rect">
            <a:avLst/>
          </a:prstGeom>
        </p:spPr>
        <p:txBody>
          <a:bodyPr wrap="square" lIns="0" tIns="0" rIns="0" bIns="0" rtlCol="0" anchor="t">
            <a:spAutoFit/>
          </a:bodyPr>
          <a:lstStyle/>
          <a:p>
            <a:pPr marL="0" lvl="0" indent="0">
              <a:lnSpc>
                <a:spcPts val="12600"/>
              </a:lnSpc>
              <a:spcBef>
                <a:spcPct val="0"/>
              </a:spcBef>
            </a:pPr>
            <a:r>
              <a:rPr lang="en-US" sz="6500" u="none" strike="noStrike" dirty="0">
                <a:solidFill>
                  <a:srgbClr val="184173"/>
                </a:solidFill>
                <a:latin typeface="Cinzel Decorative Bold" panose="020B0604020202020204" charset="0"/>
              </a:rPr>
              <a:t>Future Enhancement</a:t>
            </a:r>
          </a:p>
        </p:txBody>
      </p:sp>
      <p:sp>
        <p:nvSpPr>
          <p:cNvPr id="6" name="TextBox 5">
            <a:extLst>
              <a:ext uri="{FF2B5EF4-FFF2-40B4-BE49-F238E27FC236}">
                <a16:creationId xmlns:a16="http://schemas.microsoft.com/office/drawing/2014/main" id="{76039FAD-3B47-639C-3D46-AC2C8619034F}"/>
              </a:ext>
            </a:extLst>
          </p:cNvPr>
          <p:cNvSpPr txBox="1"/>
          <p:nvPr/>
        </p:nvSpPr>
        <p:spPr>
          <a:xfrm>
            <a:off x="1143000" y="2463248"/>
            <a:ext cx="15131142" cy="7017306"/>
          </a:xfrm>
          <a:prstGeom prst="rect">
            <a:avLst/>
          </a:prstGeom>
          <a:noFill/>
        </p:spPr>
        <p:txBody>
          <a:bodyPr wrap="square">
            <a:spAutoFit/>
          </a:bodyPr>
          <a:lstStyle/>
          <a:p>
            <a:pPr marL="342900" indent="-342900">
              <a:buFont typeface="Wingdings" panose="05000000000000000000" pitchFamily="2" charset="2"/>
              <a:buChar char="§"/>
            </a:pPr>
            <a:r>
              <a:rPr lang="en-IN" sz="2500" b="1" dirty="0">
                <a:solidFill>
                  <a:schemeClr val="accent1">
                    <a:lumMod val="75000"/>
                  </a:schemeClr>
                </a:solidFill>
                <a:latin typeface="EB Garamond" panose="00000500000000000000" pitchFamily="2" charset="0"/>
                <a:ea typeface="EB Garamond" panose="00000500000000000000" pitchFamily="2" charset="0"/>
              </a:rPr>
              <a:t>Human-Centric Design</a:t>
            </a:r>
            <a:r>
              <a:rPr lang="en-IN" sz="2500" dirty="0">
                <a:solidFill>
                  <a:schemeClr val="accent1">
                    <a:lumMod val="75000"/>
                  </a:schemeClr>
                </a:solidFill>
                <a:latin typeface="EB Garamond" panose="00000500000000000000" pitchFamily="2" charset="0"/>
                <a:ea typeface="EB Garamond" panose="00000500000000000000" pitchFamily="2" charset="0"/>
              </a:rPr>
              <a:t>: Collaborating with law enforcement personnel and stakeholders to ensure the framework aligns with their requirements and preferences.</a:t>
            </a:r>
          </a:p>
          <a:p>
            <a:pPr marL="342900" indent="-342900">
              <a:buFont typeface="Wingdings" panose="05000000000000000000" pitchFamily="2" charset="2"/>
              <a:buChar char="§"/>
            </a:pPr>
            <a:endParaRPr lang="en-IN" sz="2500" dirty="0">
              <a:solidFill>
                <a:schemeClr val="accent1">
                  <a:lumMod val="75000"/>
                </a:schemeClr>
              </a:solidFill>
              <a:latin typeface="EB Garamond" panose="00000500000000000000" pitchFamily="2" charset="0"/>
              <a:ea typeface="EB Garamond" panose="00000500000000000000" pitchFamily="2" charset="0"/>
            </a:endParaRPr>
          </a:p>
          <a:p>
            <a:pPr marL="342900" indent="-342900">
              <a:buFont typeface="Wingdings" panose="05000000000000000000" pitchFamily="2" charset="2"/>
              <a:buChar char="§"/>
            </a:pPr>
            <a:r>
              <a:rPr lang="en-IN" sz="2500" b="1" dirty="0">
                <a:solidFill>
                  <a:schemeClr val="accent1">
                    <a:lumMod val="75000"/>
                  </a:schemeClr>
                </a:solidFill>
                <a:latin typeface="EB Garamond" panose="00000500000000000000" pitchFamily="2" charset="0"/>
                <a:ea typeface="EB Garamond" panose="00000500000000000000" pitchFamily="2" charset="0"/>
              </a:rPr>
              <a:t>Spatiotemporal Analysis: </a:t>
            </a:r>
            <a:r>
              <a:rPr lang="en-IN" sz="2500" dirty="0">
                <a:solidFill>
                  <a:schemeClr val="accent1">
                    <a:lumMod val="75000"/>
                  </a:schemeClr>
                </a:solidFill>
                <a:latin typeface="EB Garamond" panose="00000500000000000000" pitchFamily="2" charset="0"/>
                <a:ea typeface="EB Garamond" panose="00000500000000000000" pitchFamily="2" charset="0"/>
              </a:rPr>
              <a:t>Applying spatiotemporal analysis methods to reveal previously undetected crime hotspots and pattern dynamics for efficient resource allocation.</a:t>
            </a:r>
          </a:p>
          <a:p>
            <a:pPr marL="342900" indent="-342900">
              <a:buFont typeface="Wingdings" panose="05000000000000000000" pitchFamily="2" charset="2"/>
              <a:buChar char="§"/>
            </a:pPr>
            <a:endParaRPr lang="en-IN" sz="2500" dirty="0">
              <a:solidFill>
                <a:schemeClr val="accent1">
                  <a:lumMod val="75000"/>
                </a:schemeClr>
              </a:solidFill>
              <a:latin typeface="EB Garamond" panose="00000500000000000000" pitchFamily="2" charset="0"/>
              <a:ea typeface="EB Garamond" panose="00000500000000000000" pitchFamily="2" charset="0"/>
            </a:endParaRPr>
          </a:p>
          <a:p>
            <a:pPr marL="342900" indent="-342900">
              <a:buFont typeface="Wingdings" panose="05000000000000000000" pitchFamily="2" charset="2"/>
              <a:buChar char="§"/>
            </a:pPr>
            <a:r>
              <a:rPr lang="en-IN" sz="2500" b="1" dirty="0">
                <a:solidFill>
                  <a:schemeClr val="accent1">
                    <a:lumMod val="75000"/>
                  </a:schemeClr>
                </a:solidFill>
                <a:latin typeface="EB Garamond" panose="00000500000000000000" pitchFamily="2" charset="0"/>
                <a:ea typeface="EB Garamond" panose="00000500000000000000" pitchFamily="2" charset="0"/>
              </a:rPr>
              <a:t>Collaborative Edge Networks: </a:t>
            </a:r>
            <a:r>
              <a:rPr lang="en-IN" sz="2500" dirty="0">
                <a:solidFill>
                  <a:schemeClr val="accent1">
                    <a:lumMod val="75000"/>
                  </a:schemeClr>
                </a:solidFill>
                <a:latin typeface="EB Garamond" panose="00000500000000000000" pitchFamily="2" charset="0"/>
                <a:ea typeface="EB Garamond" panose="00000500000000000000" pitchFamily="2" charset="0"/>
              </a:rPr>
              <a:t>Interconnecting edge devices to share insights and predictions across locations, combining processing power and accumulated knowledge for increased accuracy and efficiency.</a:t>
            </a:r>
          </a:p>
          <a:p>
            <a:pPr marL="342900" indent="-342900">
              <a:buFont typeface="Wingdings" panose="05000000000000000000" pitchFamily="2" charset="2"/>
              <a:buChar char="§"/>
            </a:pPr>
            <a:endParaRPr lang="en-IN" sz="2500" dirty="0">
              <a:solidFill>
                <a:schemeClr val="accent1">
                  <a:lumMod val="75000"/>
                </a:schemeClr>
              </a:solidFill>
              <a:latin typeface="EB Garamond" panose="00000500000000000000" pitchFamily="2" charset="0"/>
              <a:ea typeface="EB Garamond" panose="00000500000000000000" pitchFamily="2" charset="0"/>
            </a:endParaRPr>
          </a:p>
          <a:p>
            <a:pPr marL="342900" indent="-342900">
              <a:buFont typeface="Wingdings" panose="05000000000000000000" pitchFamily="2" charset="2"/>
              <a:buChar char="§"/>
            </a:pPr>
            <a:r>
              <a:rPr lang="en-IN" sz="2500" b="1" dirty="0">
                <a:solidFill>
                  <a:schemeClr val="accent1">
                    <a:lumMod val="75000"/>
                  </a:schemeClr>
                </a:solidFill>
                <a:latin typeface="EB Garamond" panose="00000500000000000000" pitchFamily="2" charset="0"/>
                <a:ea typeface="EB Garamond" panose="00000500000000000000" pitchFamily="2" charset="0"/>
              </a:rPr>
              <a:t>Long-Term Impact Assessment: </a:t>
            </a:r>
            <a:r>
              <a:rPr lang="en-IN" sz="2500" dirty="0">
                <a:solidFill>
                  <a:schemeClr val="accent1">
                    <a:lumMod val="75000"/>
                  </a:schemeClr>
                </a:solidFill>
                <a:latin typeface="EB Garamond" panose="00000500000000000000" pitchFamily="2" charset="0"/>
                <a:ea typeface="EB Garamond" panose="00000500000000000000" pitchFamily="2" charset="0"/>
              </a:rPr>
              <a:t>Assessing the framework's long-term impact and creating a continuous improvement approach for refinement.</a:t>
            </a:r>
          </a:p>
          <a:p>
            <a:pPr marL="342900" indent="-342900">
              <a:buFont typeface="Wingdings" panose="05000000000000000000" pitchFamily="2" charset="2"/>
              <a:buChar char="§"/>
            </a:pPr>
            <a:endParaRPr lang="en-IN" sz="2500" dirty="0">
              <a:solidFill>
                <a:schemeClr val="accent1">
                  <a:lumMod val="75000"/>
                </a:schemeClr>
              </a:solidFill>
              <a:latin typeface="EB Garamond" panose="00000500000000000000" pitchFamily="2" charset="0"/>
              <a:ea typeface="EB Garamond" panose="00000500000000000000" pitchFamily="2" charset="0"/>
            </a:endParaRPr>
          </a:p>
          <a:p>
            <a:pPr marL="342900" indent="-342900">
              <a:buFont typeface="Wingdings" panose="05000000000000000000" pitchFamily="2" charset="2"/>
              <a:buChar char="§"/>
            </a:pPr>
            <a:r>
              <a:rPr lang="en-IN" sz="2500" b="1" dirty="0">
                <a:solidFill>
                  <a:schemeClr val="accent1">
                    <a:lumMod val="75000"/>
                  </a:schemeClr>
                </a:solidFill>
                <a:latin typeface="EB Garamond" panose="00000500000000000000" pitchFamily="2" charset="0"/>
                <a:ea typeface="EB Garamond" panose="00000500000000000000" pitchFamily="2" charset="0"/>
              </a:rPr>
              <a:t>Ethical Considerations</a:t>
            </a:r>
            <a:r>
              <a:rPr lang="en-IN" sz="2500" dirty="0">
                <a:solidFill>
                  <a:schemeClr val="accent1">
                    <a:lumMod val="75000"/>
                  </a:schemeClr>
                </a:solidFill>
                <a:latin typeface="EB Garamond" panose="00000500000000000000" pitchFamily="2" charset="0"/>
                <a:ea typeface="EB Garamond" panose="00000500000000000000" pitchFamily="2" charset="0"/>
              </a:rPr>
              <a:t>: Addressing bias and fairness concerns, regularly conducting audits and implementing bias detection and mitigation techniques.</a:t>
            </a:r>
          </a:p>
          <a:p>
            <a:pPr marL="342900" indent="-342900">
              <a:buFont typeface="Wingdings" panose="05000000000000000000" pitchFamily="2" charset="2"/>
              <a:buChar char="§"/>
            </a:pPr>
            <a:endParaRPr lang="en-IN" sz="2500" dirty="0">
              <a:solidFill>
                <a:schemeClr val="accent1">
                  <a:lumMod val="75000"/>
                </a:schemeClr>
              </a:solidFill>
              <a:latin typeface="EB Garamond" panose="00000500000000000000" pitchFamily="2" charset="0"/>
              <a:ea typeface="EB Garamond" panose="00000500000000000000" pitchFamily="2" charset="0"/>
            </a:endParaRPr>
          </a:p>
          <a:p>
            <a:pPr marL="342900" indent="-342900">
              <a:buFont typeface="Wingdings" panose="05000000000000000000" pitchFamily="2" charset="2"/>
              <a:buChar char="§"/>
            </a:pPr>
            <a:r>
              <a:rPr lang="en-IN" sz="2500" b="1" dirty="0">
                <a:solidFill>
                  <a:schemeClr val="accent1">
                    <a:lumMod val="75000"/>
                  </a:schemeClr>
                </a:solidFill>
                <a:latin typeface="EB Garamond" panose="00000500000000000000" pitchFamily="2" charset="0"/>
                <a:ea typeface="EB Garamond" panose="00000500000000000000" pitchFamily="2" charset="0"/>
              </a:rPr>
              <a:t>Scalability and Resource Efficiency: </a:t>
            </a:r>
            <a:r>
              <a:rPr lang="en-IN" sz="2500" dirty="0">
                <a:solidFill>
                  <a:schemeClr val="accent1">
                    <a:lumMod val="75000"/>
                  </a:schemeClr>
                </a:solidFill>
                <a:latin typeface="EB Garamond" panose="00000500000000000000" pitchFamily="2" charset="0"/>
                <a:ea typeface="EB Garamond" panose="00000500000000000000" pitchFamily="2" charset="0"/>
              </a:rPr>
              <a:t>Optimizing the framework for scalability and resource efficiency through efficient algorithms, distributed computing, and optimized resource allocation.</a:t>
            </a:r>
          </a:p>
          <a:p>
            <a:pPr marL="342900" indent="-342900">
              <a:buFont typeface="Wingdings" panose="05000000000000000000" pitchFamily="2" charset="2"/>
              <a:buChar char="§"/>
            </a:pPr>
            <a:endParaRPr lang="en-IN" sz="2500" dirty="0">
              <a:solidFill>
                <a:schemeClr val="accent1">
                  <a:lumMod val="75000"/>
                </a:schemeClr>
              </a:solidFill>
              <a:latin typeface="EB Garamond" panose="00000500000000000000" pitchFamily="2" charset="0"/>
              <a:ea typeface="EB Garamond" panose="00000500000000000000" pitchFamily="2" charset="0"/>
            </a:endParaRPr>
          </a:p>
        </p:txBody>
      </p:sp>
    </p:spTree>
    <p:extLst>
      <p:ext uri="{BB962C8B-B14F-4D97-AF65-F5344CB8AC3E}">
        <p14:creationId xmlns:p14="http://schemas.microsoft.com/office/powerpoint/2010/main" val="19825194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668000" y="-2552700"/>
            <a:ext cx="15978794" cy="15978794"/>
          </a:xfrm>
          <a:custGeom>
            <a:avLst/>
            <a:gdLst/>
            <a:ahLst/>
            <a:cxnLst/>
            <a:rect l="l" t="t" r="r" b="b"/>
            <a:pathLst>
              <a:path w="15978794" h="15978794">
                <a:moveTo>
                  <a:pt x="0" y="0"/>
                </a:moveTo>
                <a:lnTo>
                  <a:pt x="15978794" y="0"/>
                </a:lnTo>
                <a:lnTo>
                  <a:pt x="15978794" y="15978794"/>
                </a:lnTo>
                <a:lnTo>
                  <a:pt x="0" y="15978794"/>
                </a:lnTo>
                <a:lnTo>
                  <a:pt x="0" y="0"/>
                </a:lnTo>
                <a:close/>
              </a:path>
            </a:pathLst>
          </a:custGeom>
          <a:blipFill>
            <a:blip r:embed="rId2">
              <a:alphaModFix amt="73000"/>
              <a:extLst>
                <a:ext uri="{96DAC541-7B7A-43D3-8B79-37D633B846F1}">
                  <asvg:svgBlip xmlns:asvg="http://schemas.microsoft.com/office/drawing/2016/SVG/main" xmlns="" r:embed="rId3"/>
                </a:ext>
              </a:extLst>
            </a:blip>
            <a:stretch>
              <a:fillRect/>
            </a:stretch>
          </a:blipFill>
        </p:spPr>
      </p:sp>
      <p:sp>
        <p:nvSpPr>
          <p:cNvPr id="4" name="TextBox 4"/>
          <p:cNvSpPr txBox="1"/>
          <p:nvPr/>
        </p:nvSpPr>
        <p:spPr>
          <a:xfrm>
            <a:off x="-5486400" y="533455"/>
            <a:ext cx="18500477" cy="790729"/>
          </a:xfrm>
          <a:prstGeom prst="rect">
            <a:avLst/>
          </a:prstGeom>
        </p:spPr>
        <p:txBody>
          <a:bodyPr lIns="0" tIns="0" rIns="0" bIns="0" rtlCol="0" anchor="t">
            <a:spAutoFit/>
          </a:bodyPr>
          <a:lstStyle/>
          <a:p>
            <a:pPr algn="ctr">
              <a:lnSpc>
                <a:spcPts val="6372"/>
              </a:lnSpc>
            </a:pPr>
            <a:r>
              <a:rPr lang="en-US" sz="4552" dirty="0">
                <a:solidFill>
                  <a:srgbClr val="184173"/>
                </a:solidFill>
                <a:latin typeface="Cinzel Decorative Bold" panose="020B0604020202020204" charset="0"/>
              </a:rPr>
              <a:t>Screenshots</a:t>
            </a:r>
          </a:p>
        </p:txBody>
      </p:sp>
      <p:sp>
        <p:nvSpPr>
          <p:cNvPr id="5" name="TextBox 5"/>
          <p:cNvSpPr txBox="1"/>
          <p:nvPr/>
        </p:nvSpPr>
        <p:spPr>
          <a:xfrm rot="-4726099">
            <a:off x="6266867" y="-1106399"/>
            <a:ext cx="9525" cy="6238589"/>
          </a:xfrm>
          <a:prstGeom prst="rect">
            <a:avLst/>
          </a:prstGeom>
        </p:spPr>
        <p:txBody>
          <a:bodyPr lIns="0" tIns="0" rIns="0" bIns="0" rtlCol="0" anchor="t">
            <a:spAutoFit/>
          </a:bodyPr>
          <a:lstStyle/>
          <a:p>
            <a:pPr algn="ctr">
              <a:lnSpc>
                <a:spcPts val="50940"/>
              </a:lnSpc>
            </a:pPr>
            <a:endParaRPr/>
          </a:p>
        </p:txBody>
      </p:sp>
      <p:pic>
        <p:nvPicPr>
          <p:cNvPr id="2051" name="Picture 3">
            <a:extLst>
              <a:ext uri="{FF2B5EF4-FFF2-40B4-BE49-F238E27FC236}">
                <a16:creationId xmlns:a16="http://schemas.microsoft.com/office/drawing/2014/main" id="{264917A8-33AD-8011-2FD9-F4D5DC1AE3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408" y="2448863"/>
            <a:ext cx="7692417" cy="597566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
            <a:extLst>
              <a:ext uri="{FF2B5EF4-FFF2-40B4-BE49-F238E27FC236}">
                <a16:creationId xmlns:a16="http://schemas.microsoft.com/office/drawing/2014/main" id="{A05F19B1-63D6-9F84-4818-86629304621A}"/>
              </a:ext>
            </a:extLst>
          </p:cNvPr>
          <p:cNvSpPr>
            <a:spLocks noChangeArrowheads="1"/>
          </p:cNvSpPr>
          <p:nvPr/>
        </p:nvSpPr>
        <p:spPr bwMode="auto">
          <a:xfrm>
            <a:off x="843375" y="1690278"/>
            <a:ext cx="15725488"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951413" algn="l"/>
              </a:tabLst>
              <a:defRPr>
                <a:solidFill>
                  <a:schemeClr val="tx1"/>
                </a:solidFill>
                <a:latin typeface="Arial" panose="020B0604020202020204" pitchFamily="34" charset="0"/>
              </a:defRPr>
            </a:lvl1pPr>
            <a:lvl2pPr eaLnBrk="0" fontAlgn="base" hangingPunct="0">
              <a:spcBef>
                <a:spcPct val="0"/>
              </a:spcBef>
              <a:spcAft>
                <a:spcPct val="0"/>
              </a:spcAft>
              <a:tabLst>
                <a:tab pos="4951413" algn="l"/>
              </a:tabLst>
              <a:defRPr>
                <a:solidFill>
                  <a:schemeClr val="tx1"/>
                </a:solidFill>
                <a:latin typeface="Arial" panose="020B0604020202020204" pitchFamily="34" charset="0"/>
              </a:defRPr>
            </a:lvl2pPr>
            <a:lvl3pPr eaLnBrk="0" fontAlgn="base" hangingPunct="0">
              <a:spcBef>
                <a:spcPct val="0"/>
              </a:spcBef>
              <a:spcAft>
                <a:spcPct val="0"/>
              </a:spcAft>
              <a:tabLst>
                <a:tab pos="4951413" algn="l"/>
              </a:tabLst>
              <a:defRPr>
                <a:solidFill>
                  <a:schemeClr val="tx1"/>
                </a:solidFill>
                <a:latin typeface="Arial" panose="020B0604020202020204" pitchFamily="34" charset="0"/>
              </a:defRPr>
            </a:lvl3pPr>
            <a:lvl4pPr eaLnBrk="0" fontAlgn="base" hangingPunct="0">
              <a:spcBef>
                <a:spcPct val="0"/>
              </a:spcBef>
              <a:spcAft>
                <a:spcPct val="0"/>
              </a:spcAft>
              <a:tabLst>
                <a:tab pos="4951413" algn="l"/>
              </a:tabLst>
              <a:defRPr>
                <a:solidFill>
                  <a:schemeClr val="tx1"/>
                </a:solidFill>
                <a:latin typeface="Arial" panose="020B0604020202020204" pitchFamily="34" charset="0"/>
              </a:defRPr>
            </a:lvl4pPr>
            <a:lvl5pPr eaLnBrk="0" fontAlgn="base" hangingPunct="0">
              <a:spcBef>
                <a:spcPct val="0"/>
              </a:spcBef>
              <a:spcAft>
                <a:spcPct val="0"/>
              </a:spcAft>
              <a:tabLst>
                <a:tab pos="4951413" algn="l"/>
              </a:tabLst>
              <a:defRPr>
                <a:solidFill>
                  <a:schemeClr val="tx1"/>
                </a:solidFill>
                <a:latin typeface="Arial" panose="020B0604020202020204" pitchFamily="34" charset="0"/>
              </a:defRPr>
            </a:lvl5pPr>
            <a:lvl6pPr eaLnBrk="0" fontAlgn="base" hangingPunct="0">
              <a:spcBef>
                <a:spcPct val="0"/>
              </a:spcBef>
              <a:spcAft>
                <a:spcPct val="0"/>
              </a:spcAft>
              <a:tabLst>
                <a:tab pos="4951413" algn="l"/>
              </a:tabLst>
              <a:defRPr>
                <a:solidFill>
                  <a:schemeClr val="tx1"/>
                </a:solidFill>
                <a:latin typeface="Arial" panose="020B0604020202020204" pitchFamily="34" charset="0"/>
              </a:defRPr>
            </a:lvl6pPr>
            <a:lvl7pPr eaLnBrk="0" fontAlgn="base" hangingPunct="0">
              <a:spcBef>
                <a:spcPct val="0"/>
              </a:spcBef>
              <a:spcAft>
                <a:spcPct val="0"/>
              </a:spcAft>
              <a:tabLst>
                <a:tab pos="4951413" algn="l"/>
              </a:tabLst>
              <a:defRPr>
                <a:solidFill>
                  <a:schemeClr val="tx1"/>
                </a:solidFill>
                <a:latin typeface="Arial" panose="020B0604020202020204" pitchFamily="34" charset="0"/>
              </a:defRPr>
            </a:lvl7pPr>
            <a:lvl8pPr eaLnBrk="0" fontAlgn="base" hangingPunct="0">
              <a:spcBef>
                <a:spcPct val="0"/>
              </a:spcBef>
              <a:spcAft>
                <a:spcPct val="0"/>
              </a:spcAft>
              <a:tabLst>
                <a:tab pos="4951413" algn="l"/>
              </a:tabLst>
              <a:defRPr>
                <a:solidFill>
                  <a:schemeClr val="tx1"/>
                </a:solidFill>
                <a:latin typeface="Arial" panose="020B0604020202020204" pitchFamily="34" charset="0"/>
              </a:defRPr>
            </a:lvl8pPr>
            <a:lvl9pPr eaLnBrk="0" fontAlgn="base" hangingPunct="0">
              <a:spcBef>
                <a:spcPct val="0"/>
              </a:spcBef>
              <a:spcAft>
                <a:spcPct val="0"/>
              </a:spcAft>
              <a:tabLst>
                <a:tab pos="4951413" algn="l"/>
              </a:tabLst>
              <a:defRPr>
                <a:solidFill>
                  <a:schemeClr val="tx1"/>
                </a:solidFill>
                <a:latin typeface="Arial" panose="020B0604020202020204" pitchFamily="34" charset="0"/>
              </a:defRPr>
            </a:lvl9pPr>
          </a:lstStyle>
          <a:p>
            <a:r>
              <a:rPr kumimoji="0" lang="en-US" altLang="en-US" sz="2200" b="1" i="0" u="none" strike="noStrike" cap="none" normalizeH="0" baseline="0" dirty="0">
                <a:ln>
                  <a:noFill/>
                </a:ln>
                <a:solidFill>
                  <a:schemeClr val="accent1">
                    <a:lumMod val="75000"/>
                  </a:schemeClr>
                </a:solidFill>
                <a:effectLst/>
                <a:latin typeface="EB Garamond" panose="00000500000000000000" pitchFamily="2" charset="0"/>
                <a:ea typeface="EB Garamond" panose="00000500000000000000" pitchFamily="2" charset="0"/>
              </a:rPr>
              <a:t>Home Page 						</a:t>
            </a:r>
            <a:r>
              <a:rPr kumimoji="0" lang="en-US" altLang="en-US" sz="2400" b="1" i="0" u="none" strike="noStrike" cap="none" normalizeH="0" baseline="0" dirty="0">
                <a:ln>
                  <a:noFill/>
                </a:ln>
                <a:solidFill>
                  <a:schemeClr val="accent1">
                    <a:lumMod val="75000"/>
                  </a:schemeClr>
                </a:solidFill>
                <a:effectLst/>
                <a:latin typeface="EB Garamond" panose="00000500000000000000" pitchFamily="2" charset="0"/>
                <a:ea typeface="EB Garamond" panose="00000500000000000000" pitchFamily="2" charset="0"/>
              </a:rPr>
              <a:t>User</a:t>
            </a:r>
            <a:r>
              <a:rPr kumimoji="0" lang="en-US" altLang="en-US" sz="2200" b="1" i="0" u="none" strike="noStrike" cap="none" normalizeH="0" baseline="0" dirty="0">
                <a:ln>
                  <a:noFill/>
                </a:ln>
                <a:solidFill>
                  <a:schemeClr val="accent1">
                    <a:lumMod val="75000"/>
                  </a:schemeClr>
                </a:solidFill>
                <a:effectLst/>
                <a:latin typeface="EB Garamond" panose="00000500000000000000" pitchFamily="2" charset="0"/>
                <a:ea typeface="EB Garamond" panose="00000500000000000000" pitchFamily="2" charset="0"/>
              </a:rPr>
              <a:t> </a:t>
            </a:r>
            <a:r>
              <a:rPr kumimoji="0" lang="en-US" altLang="en-US" sz="2400" b="1" i="0" u="none" strike="noStrike" cap="none" normalizeH="0" baseline="0" dirty="0">
                <a:ln>
                  <a:noFill/>
                </a:ln>
                <a:solidFill>
                  <a:schemeClr val="accent1">
                    <a:lumMod val="75000"/>
                  </a:schemeClr>
                </a:solidFill>
                <a:effectLst/>
                <a:latin typeface="EB Garamond" panose="00000500000000000000" pitchFamily="2" charset="0"/>
                <a:ea typeface="EB Garamond" panose="00000500000000000000" pitchFamily="2" charset="0"/>
              </a:rPr>
              <a:t>Register Form</a:t>
            </a:r>
            <a:endParaRPr kumimoji="0" lang="en-US" altLang="en-US" sz="2400" b="0" i="0" u="none" strike="noStrike" cap="none" normalizeH="0" baseline="0" dirty="0">
              <a:ln>
                <a:noFill/>
              </a:ln>
              <a:solidFill>
                <a:schemeClr val="accent1">
                  <a:lumMod val="75000"/>
                </a:schemeClr>
              </a:solidFill>
              <a:effectLst/>
              <a:latin typeface="EB Garamond" panose="00000500000000000000" pitchFamily="2" charset="0"/>
              <a:ea typeface="EB Garamond"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tab pos="4951413" algn="l"/>
              </a:tabLst>
            </a:pPr>
            <a:endParaRPr kumimoji="0" lang="en-US" altLang="en-US" sz="2200" b="0" i="0" u="none" strike="noStrike" cap="none" normalizeH="0" baseline="0" dirty="0">
              <a:ln>
                <a:noFill/>
              </a:ln>
              <a:solidFill>
                <a:schemeClr val="accent1">
                  <a:lumMod val="75000"/>
                </a:schemeClr>
              </a:solidFill>
              <a:effectLst/>
              <a:latin typeface="EB Garamond" panose="00000500000000000000" pitchFamily="2" charset="0"/>
              <a:ea typeface="EB Garamond" panose="00000500000000000000" pitchFamily="2" charset="0"/>
            </a:endParaRPr>
          </a:p>
        </p:txBody>
      </p:sp>
      <p:sp>
        <p:nvSpPr>
          <p:cNvPr id="9" name="Rectangle 7">
            <a:extLst>
              <a:ext uri="{FF2B5EF4-FFF2-40B4-BE49-F238E27FC236}">
                <a16:creationId xmlns:a16="http://schemas.microsoft.com/office/drawing/2014/main" id="{09769CAC-6B78-F588-FC0E-573ADCBAFA94}"/>
              </a:ext>
            </a:extLst>
          </p:cNvPr>
          <p:cNvSpPr>
            <a:spLocks noChangeArrowheads="1"/>
          </p:cNvSpPr>
          <p:nvPr/>
        </p:nvSpPr>
        <p:spPr bwMode="auto">
          <a:xfrm>
            <a:off x="0" y="10941050"/>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Figure:- 8.3.2.3 </a:t>
            </a: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Admin Login Form</a:t>
            </a:r>
            <a:r>
              <a:rPr kumimoji="0" lang="en-US" altLang="en-US" sz="1200" b="0" i="0" u="none" strike="noStrike" cap="none" normalizeH="0" baseline="0">
                <a:ln>
                  <a:noFill/>
                </a:ln>
                <a:solidFill>
                  <a:schemeClr val="tx1"/>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 name="Picture 2">
            <a:extLst>
              <a:ext uri="{FF2B5EF4-FFF2-40B4-BE49-F238E27FC236}">
                <a16:creationId xmlns:a16="http://schemas.microsoft.com/office/drawing/2014/main" id="{78BD0648-DFF0-1FBF-D870-DE3ECE740D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34177" y="2448863"/>
            <a:ext cx="8153398" cy="5975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10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919404" y="-2552700"/>
            <a:ext cx="16705513" cy="15978794"/>
          </a:xfrm>
          <a:custGeom>
            <a:avLst/>
            <a:gdLst/>
            <a:ahLst/>
            <a:cxnLst/>
            <a:rect l="l" t="t" r="r" b="b"/>
            <a:pathLst>
              <a:path w="15978794" h="15978794">
                <a:moveTo>
                  <a:pt x="0" y="0"/>
                </a:moveTo>
                <a:lnTo>
                  <a:pt x="15978794" y="0"/>
                </a:lnTo>
                <a:lnTo>
                  <a:pt x="15978794" y="15978794"/>
                </a:lnTo>
                <a:lnTo>
                  <a:pt x="0" y="15978794"/>
                </a:lnTo>
                <a:lnTo>
                  <a:pt x="0" y="0"/>
                </a:lnTo>
                <a:close/>
              </a:path>
            </a:pathLst>
          </a:custGeom>
          <a:blipFill>
            <a:blip r:embed="rId2">
              <a:alphaModFix amt="73000"/>
              <a:extLst>
                <a:ext uri="{96DAC541-7B7A-43D3-8B79-37D633B846F1}">
                  <asvg:svgBlip xmlns:asvg="http://schemas.microsoft.com/office/drawing/2016/SVG/main" xmlns="" r:embed="rId3"/>
                </a:ext>
              </a:extLst>
            </a:blip>
            <a:stretch>
              <a:fillRect/>
            </a:stretch>
          </a:blipFill>
        </p:spPr>
      </p:sp>
      <p:sp>
        <p:nvSpPr>
          <p:cNvPr id="4" name="TextBox 4"/>
          <p:cNvSpPr txBox="1"/>
          <p:nvPr/>
        </p:nvSpPr>
        <p:spPr>
          <a:xfrm>
            <a:off x="-5486400" y="847283"/>
            <a:ext cx="18500477" cy="790729"/>
          </a:xfrm>
          <a:prstGeom prst="rect">
            <a:avLst/>
          </a:prstGeom>
        </p:spPr>
        <p:txBody>
          <a:bodyPr lIns="0" tIns="0" rIns="0" bIns="0" rtlCol="0" anchor="t">
            <a:spAutoFit/>
          </a:bodyPr>
          <a:lstStyle/>
          <a:p>
            <a:pPr algn="ctr">
              <a:lnSpc>
                <a:spcPts val="6372"/>
              </a:lnSpc>
            </a:pPr>
            <a:r>
              <a:rPr lang="en-US" sz="4552" dirty="0">
                <a:solidFill>
                  <a:srgbClr val="184173"/>
                </a:solidFill>
                <a:latin typeface="Cinzel Decorative Bold" panose="020B0604020202020204" charset="0"/>
              </a:rPr>
              <a:t>Screenshots</a:t>
            </a:r>
          </a:p>
        </p:txBody>
      </p:sp>
      <p:sp>
        <p:nvSpPr>
          <p:cNvPr id="5" name="TextBox 5"/>
          <p:cNvSpPr txBox="1"/>
          <p:nvPr/>
        </p:nvSpPr>
        <p:spPr>
          <a:xfrm rot="-4726099">
            <a:off x="6266867" y="-1106399"/>
            <a:ext cx="9525" cy="6238589"/>
          </a:xfrm>
          <a:prstGeom prst="rect">
            <a:avLst/>
          </a:prstGeom>
        </p:spPr>
        <p:txBody>
          <a:bodyPr lIns="0" tIns="0" rIns="0" bIns="0" rtlCol="0" anchor="t">
            <a:spAutoFit/>
          </a:bodyPr>
          <a:lstStyle/>
          <a:p>
            <a:pPr algn="ctr">
              <a:lnSpc>
                <a:spcPts val="50940"/>
              </a:lnSpc>
            </a:pPr>
            <a:endParaRPr/>
          </a:p>
        </p:txBody>
      </p:sp>
      <p:sp>
        <p:nvSpPr>
          <p:cNvPr id="7" name="Rectangle 5">
            <a:extLst>
              <a:ext uri="{FF2B5EF4-FFF2-40B4-BE49-F238E27FC236}">
                <a16:creationId xmlns:a16="http://schemas.microsoft.com/office/drawing/2014/main" id="{4B5E18BB-51A5-C836-99D4-A57248BF3642}"/>
              </a:ext>
            </a:extLst>
          </p:cNvPr>
          <p:cNvSpPr>
            <a:spLocks noChangeArrowheads="1"/>
          </p:cNvSpPr>
          <p:nvPr/>
        </p:nvSpPr>
        <p:spPr bwMode="auto">
          <a:xfrm>
            <a:off x="1436914" y="1552225"/>
            <a:ext cx="156972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951413" algn="l"/>
              </a:tabLst>
              <a:defRPr>
                <a:solidFill>
                  <a:schemeClr val="tx1"/>
                </a:solidFill>
                <a:latin typeface="Arial" panose="020B0604020202020204" pitchFamily="34" charset="0"/>
              </a:defRPr>
            </a:lvl1pPr>
            <a:lvl2pPr eaLnBrk="0" fontAlgn="base" hangingPunct="0">
              <a:spcBef>
                <a:spcPct val="0"/>
              </a:spcBef>
              <a:spcAft>
                <a:spcPct val="0"/>
              </a:spcAft>
              <a:tabLst>
                <a:tab pos="4951413" algn="l"/>
              </a:tabLst>
              <a:defRPr>
                <a:solidFill>
                  <a:schemeClr val="tx1"/>
                </a:solidFill>
                <a:latin typeface="Arial" panose="020B0604020202020204" pitchFamily="34" charset="0"/>
              </a:defRPr>
            </a:lvl2pPr>
            <a:lvl3pPr eaLnBrk="0" fontAlgn="base" hangingPunct="0">
              <a:spcBef>
                <a:spcPct val="0"/>
              </a:spcBef>
              <a:spcAft>
                <a:spcPct val="0"/>
              </a:spcAft>
              <a:tabLst>
                <a:tab pos="4951413" algn="l"/>
              </a:tabLst>
              <a:defRPr>
                <a:solidFill>
                  <a:schemeClr val="tx1"/>
                </a:solidFill>
                <a:latin typeface="Arial" panose="020B0604020202020204" pitchFamily="34" charset="0"/>
              </a:defRPr>
            </a:lvl3pPr>
            <a:lvl4pPr eaLnBrk="0" fontAlgn="base" hangingPunct="0">
              <a:spcBef>
                <a:spcPct val="0"/>
              </a:spcBef>
              <a:spcAft>
                <a:spcPct val="0"/>
              </a:spcAft>
              <a:tabLst>
                <a:tab pos="4951413" algn="l"/>
              </a:tabLst>
              <a:defRPr>
                <a:solidFill>
                  <a:schemeClr val="tx1"/>
                </a:solidFill>
                <a:latin typeface="Arial" panose="020B0604020202020204" pitchFamily="34" charset="0"/>
              </a:defRPr>
            </a:lvl4pPr>
            <a:lvl5pPr eaLnBrk="0" fontAlgn="base" hangingPunct="0">
              <a:spcBef>
                <a:spcPct val="0"/>
              </a:spcBef>
              <a:spcAft>
                <a:spcPct val="0"/>
              </a:spcAft>
              <a:tabLst>
                <a:tab pos="4951413" algn="l"/>
              </a:tabLst>
              <a:defRPr>
                <a:solidFill>
                  <a:schemeClr val="tx1"/>
                </a:solidFill>
                <a:latin typeface="Arial" panose="020B0604020202020204" pitchFamily="34" charset="0"/>
              </a:defRPr>
            </a:lvl5pPr>
            <a:lvl6pPr eaLnBrk="0" fontAlgn="base" hangingPunct="0">
              <a:spcBef>
                <a:spcPct val="0"/>
              </a:spcBef>
              <a:spcAft>
                <a:spcPct val="0"/>
              </a:spcAft>
              <a:tabLst>
                <a:tab pos="4951413" algn="l"/>
              </a:tabLst>
              <a:defRPr>
                <a:solidFill>
                  <a:schemeClr val="tx1"/>
                </a:solidFill>
                <a:latin typeface="Arial" panose="020B0604020202020204" pitchFamily="34" charset="0"/>
              </a:defRPr>
            </a:lvl6pPr>
            <a:lvl7pPr eaLnBrk="0" fontAlgn="base" hangingPunct="0">
              <a:spcBef>
                <a:spcPct val="0"/>
              </a:spcBef>
              <a:spcAft>
                <a:spcPct val="0"/>
              </a:spcAft>
              <a:tabLst>
                <a:tab pos="4951413" algn="l"/>
              </a:tabLst>
              <a:defRPr>
                <a:solidFill>
                  <a:schemeClr val="tx1"/>
                </a:solidFill>
                <a:latin typeface="Arial" panose="020B0604020202020204" pitchFamily="34" charset="0"/>
              </a:defRPr>
            </a:lvl7pPr>
            <a:lvl8pPr eaLnBrk="0" fontAlgn="base" hangingPunct="0">
              <a:spcBef>
                <a:spcPct val="0"/>
              </a:spcBef>
              <a:spcAft>
                <a:spcPct val="0"/>
              </a:spcAft>
              <a:tabLst>
                <a:tab pos="4951413" algn="l"/>
              </a:tabLst>
              <a:defRPr>
                <a:solidFill>
                  <a:schemeClr val="tx1"/>
                </a:solidFill>
                <a:latin typeface="Arial" panose="020B0604020202020204" pitchFamily="34" charset="0"/>
              </a:defRPr>
            </a:lvl8pPr>
            <a:lvl9pPr eaLnBrk="0" fontAlgn="base" hangingPunct="0">
              <a:spcBef>
                <a:spcPct val="0"/>
              </a:spcBef>
              <a:spcAft>
                <a:spcPct val="0"/>
              </a:spcAft>
              <a:tabLst>
                <a:tab pos="4951413"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4951413" algn="l"/>
              </a:tabLst>
            </a:pPr>
            <a:endParaRPr kumimoji="0" lang="en-US" altLang="en-US" sz="3000" b="0" i="0" u="none" strike="noStrike" cap="none" normalizeH="0" baseline="0" dirty="0">
              <a:ln>
                <a:noFill/>
              </a:ln>
              <a:solidFill>
                <a:schemeClr val="accent1">
                  <a:lumMod val="75000"/>
                </a:schemeClr>
              </a:solidFill>
              <a:effectLst/>
              <a:latin typeface="EB Garamond" panose="00000500000000000000" pitchFamily="2" charset="0"/>
              <a:ea typeface="EB Garamond"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tab pos="4951413" algn="l"/>
              </a:tabLst>
            </a:pPr>
            <a:r>
              <a:rPr lang="en-US" altLang="en-US" sz="2400" b="1" dirty="0">
                <a:solidFill>
                  <a:schemeClr val="accent1">
                    <a:lumMod val="75000"/>
                  </a:schemeClr>
                </a:solidFill>
                <a:latin typeface="EB Garamond" panose="00000500000000000000" pitchFamily="2" charset="0"/>
                <a:ea typeface="EB Garamond" panose="00000500000000000000" pitchFamily="2" charset="0"/>
              </a:rPr>
              <a:t>Admin Login</a:t>
            </a:r>
            <a:r>
              <a:rPr kumimoji="0" lang="en-US" altLang="en-US" sz="2400" b="1" i="0" u="none" strike="noStrike" cap="none" normalizeH="0" baseline="0" dirty="0">
                <a:ln>
                  <a:noFill/>
                </a:ln>
                <a:solidFill>
                  <a:schemeClr val="accent1">
                    <a:lumMod val="75000"/>
                  </a:schemeClr>
                </a:solidFill>
                <a:effectLst/>
                <a:latin typeface="EB Garamond" panose="00000500000000000000" pitchFamily="2" charset="0"/>
                <a:ea typeface="EB Garamond" panose="00000500000000000000" pitchFamily="2" charset="0"/>
              </a:rPr>
              <a:t> Form					User Login Form</a:t>
            </a:r>
            <a:endParaRPr kumimoji="0" lang="en-US" altLang="en-US" sz="2400" b="0" i="0" u="none" strike="noStrike" cap="none" normalizeH="0" baseline="0" dirty="0">
              <a:ln>
                <a:noFill/>
              </a:ln>
              <a:solidFill>
                <a:schemeClr val="accent1">
                  <a:lumMod val="75000"/>
                </a:schemeClr>
              </a:solidFill>
              <a:effectLst/>
              <a:latin typeface="EB Garamond" panose="00000500000000000000" pitchFamily="2" charset="0"/>
              <a:ea typeface="EB Garamond"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tab pos="4951413" algn="l"/>
              </a:tabLst>
            </a:pPr>
            <a:endParaRPr kumimoji="0" lang="en-US" altLang="en-US" sz="3000" b="0" i="0" u="none" strike="noStrike" cap="none" normalizeH="0" baseline="0" dirty="0">
              <a:ln>
                <a:noFill/>
              </a:ln>
              <a:solidFill>
                <a:schemeClr val="accent1">
                  <a:lumMod val="75000"/>
                </a:schemeClr>
              </a:solidFill>
              <a:effectLst/>
              <a:latin typeface="EB Garamond" panose="00000500000000000000" pitchFamily="2" charset="0"/>
              <a:ea typeface="EB Garamond" panose="00000500000000000000" pitchFamily="2" charset="0"/>
            </a:endParaRPr>
          </a:p>
        </p:txBody>
      </p:sp>
      <p:pic>
        <p:nvPicPr>
          <p:cNvPr id="3" name="Picture 1">
            <a:extLst>
              <a:ext uri="{FF2B5EF4-FFF2-40B4-BE49-F238E27FC236}">
                <a16:creationId xmlns:a16="http://schemas.microsoft.com/office/drawing/2014/main" id="{946CB03C-AB9C-08F0-C184-0DD5A0E8DF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8400" y="2630576"/>
            <a:ext cx="7670800" cy="556092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CD34AF0-D6DD-1522-8C9C-43F8A942B84F}"/>
              </a:ext>
            </a:extLst>
          </p:cNvPr>
          <p:cNvPicPr>
            <a:picLocks noChangeAspect="1"/>
          </p:cNvPicPr>
          <p:nvPr/>
        </p:nvPicPr>
        <p:blipFill>
          <a:blip r:embed="rId5"/>
          <a:stretch>
            <a:fillRect/>
          </a:stretch>
        </p:blipFill>
        <p:spPr>
          <a:xfrm>
            <a:off x="9518786" y="2623318"/>
            <a:ext cx="8417823" cy="5560923"/>
          </a:xfrm>
          <a:prstGeom prst="rect">
            <a:avLst/>
          </a:prstGeom>
        </p:spPr>
      </p:pic>
    </p:spTree>
    <p:extLst>
      <p:ext uri="{BB962C8B-B14F-4D97-AF65-F5344CB8AC3E}">
        <p14:creationId xmlns:p14="http://schemas.microsoft.com/office/powerpoint/2010/main" val="24772130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919404" y="-2552700"/>
            <a:ext cx="16705513" cy="15978794"/>
          </a:xfrm>
          <a:custGeom>
            <a:avLst/>
            <a:gdLst/>
            <a:ahLst/>
            <a:cxnLst/>
            <a:rect l="l" t="t" r="r" b="b"/>
            <a:pathLst>
              <a:path w="15978794" h="15978794">
                <a:moveTo>
                  <a:pt x="0" y="0"/>
                </a:moveTo>
                <a:lnTo>
                  <a:pt x="15978794" y="0"/>
                </a:lnTo>
                <a:lnTo>
                  <a:pt x="15978794" y="15978794"/>
                </a:lnTo>
                <a:lnTo>
                  <a:pt x="0" y="15978794"/>
                </a:lnTo>
                <a:lnTo>
                  <a:pt x="0" y="0"/>
                </a:lnTo>
                <a:close/>
              </a:path>
            </a:pathLst>
          </a:custGeom>
          <a:blipFill>
            <a:blip r:embed="rId2">
              <a:alphaModFix amt="73000"/>
              <a:extLst>
                <a:ext uri="{96DAC541-7B7A-43D3-8B79-37D633B846F1}">
                  <asvg:svgBlip xmlns:asvg="http://schemas.microsoft.com/office/drawing/2016/SVG/main" xmlns="" r:embed="rId3"/>
                </a:ext>
              </a:extLst>
            </a:blip>
            <a:stretch>
              <a:fillRect/>
            </a:stretch>
          </a:blipFill>
        </p:spPr>
      </p:sp>
      <p:sp>
        <p:nvSpPr>
          <p:cNvPr id="4" name="TextBox 4"/>
          <p:cNvSpPr txBox="1"/>
          <p:nvPr/>
        </p:nvSpPr>
        <p:spPr>
          <a:xfrm>
            <a:off x="-5486400" y="847283"/>
            <a:ext cx="18500477" cy="790729"/>
          </a:xfrm>
          <a:prstGeom prst="rect">
            <a:avLst/>
          </a:prstGeom>
        </p:spPr>
        <p:txBody>
          <a:bodyPr lIns="0" tIns="0" rIns="0" bIns="0" rtlCol="0" anchor="t">
            <a:spAutoFit/>
          </a:bodyPr>
          <a:lstStyle/>
          <a:p>
            <a:pPr algn="ctr">
              <a:lnSpc>
                <a:spcPts val="6372"/>
              </a:lnSpc>
            </a:pPr>
            <a:r>
              <a:rPr lang="en-US" sz="4552" dirty="0">
                <a:solidFill>
                  <a:srgbClr val="184173"/>
                </a:solidFill>
                <a:latin typeface="Cinzel Decorative Bold" panose="020B0604020202020204" charset="0"/>
              </a:rPr>
              <a:t>Screenshots</a:t>
            </a:r>
          </a:p>
        </p:txBody>
      </p:sp>
      <p:sp>
        <p:nvSpPr>
          <p:cNvPr id="5" name="TextBox 5"/>
          <p:cNvSpPr txBox="1"/>
          <p:nvPr/>
        </p:nvSpPr>
        <p:spPr>
          <a:xfrm rot="-4726099">
            <a:off x="6266867" y="-1106399"/>
            <a:ext cx="9525" cy="6238589"/>
          </a:xfrm>
          <a:prstGeom prst="rect">
            <a:avLst/>
          </a:prstGeom>
        </p:spPr>
        <p:txBody>
          <a:bodyPr lIns="0" tIns="0" rIns="0" bIns="0" rtlCol="0" anchor="t">
            <a:spAutoFit/>
          </a:bodyPr>
          <a:lstStyle/>
          <a:p>
            <a:pPr algn="ctr">
              <a:lnSpc>
                <a:spcPts val="50940"/>
              </a:lnSpc>
            </a:pPr>
            <a:endParaRPr/>
          </a:p>
        </p:txBody>
      </p:sp>
      <p:sp>
        <p:nvSpPr>
          <p:cNvPr id="7" name="Rectangle 5">
            <a:extLst>
              <a:ext uri="{FF2B5EF4-FFF2-40B4-BE49-F238E27FC236}">
                <a16:creationId xmlns:a16="http://schemas.microsoft.com/office/drawing/2014/main" id="{4B5E18BB-51A5-C836-99D4-A57248BF3642}"/>
              </a:ext>
            </a:extLst>
          </p:cNvPr>
          <p:cNvSpPr>
            <a:spLocks noChangeArrowheads="1"/>
          </p:cNvSpPr>
          <p:nvPr/>
        </p:nvSpPr>
        <p:spPr bwMode="auto">
          <a:xfrm>
            <a:off x="1436914" y="1552225"/>
            <a:ext cx="156972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951413" algn="l"/>
              </a:tabLst>
              <a:defRPr>
                <a:solidFill>
                  <a:schemeClr val="tx1"/>
                </a:solidFill>
                <a:latin typeface="Arial" panose="020B0604020202020204" pitchFamily="34" charset="0"/>
              </a:defRPr>
            </a:lvl1pPr>
            <a:lvl2pPr eaLnBrk="0" fontAlgn="base" hangingPunct="0">
              <a:spcBef>
                <a:spcPct val="0"/>
              </a:spcBef>
              <a:spcAft>
                <a:spcPct val="0"/>
              </a:spcAft>
              <a:tabLst>
                <a:tab pos="4951413" algn="l"/>
              </a:tabLst>
              <a:defRPr>
                <a:solidFill>
                  <a:schemeClr val="tx1"/>
                </a:solidFill>
                <a:latin typeface="Arial" panose="020B0604020202020204" pitchFamily="34" charset="0"/>
              </a:defRPr>
            </a:lvl2pPr>
            <a:lvl3pPr eaLnBrk="0" fontAlgn="base" hangingPunct="0">
              <a:spcBef>
                <a:spcPct val="0"/>
              </a:spcBef>
              <a:spcAft>
                <a:spcPct val="0"/>
              </a:spcAft>
              <a:tabLst>
                <a:tab pos="4951413" algn="l"/>
              </a:tabLst>
              <a:defRPr>
                <a:solidFill>
                  <a:schemeClr val="tx1"/>
                </a:solidFill>
                <a:latin typeface="Arial" panose="020B0604020202020204" pitchFamily="34" charset="0"/>
              </a:defRPr>
            </a:lvl3pPr>
            <a:lvl4pPr eaLnBrk="0" fontAlgn="base" hangingPunct="0">
              <a:spcBef>
                <a:spcPct val="0"/>
              </a:spcBef>
              <a:spcAft>
                <a:spcPct val="0"/>
              </a:spcAft>
              <a:tabLst>
                <a:tab pos="4951413" algn="l"/>
              </a:tabLst>
              <a:defRPr>
                <a:solidFill>
                  <a:schemeClr val="tx1"/>
                </a:solidFill>
                <a:latin typeface="Arial" panose="020B0604020202020204" pitchFamily="34" charset="0"/>
              </a:defRPr>
            </a:lvl4pPr>
            <a:lvl5pPr eaLnBrk="0" fontAlgn="base" hangingPunct="0">
              <a:spcBef>
                <a:spcPct val="0"/>
              </a:spcBef>
              <a:spcAft>
                <a:spcPct val="0"/>
              </a:spcAft>
              <a:tabLst>
                <a:tab pos="4951413" algn="l"/>
              </a:tabLst>
              <a:defRPr>
                <a:solidFill>
                  <a:schemeClr val="tx1"/>
                </a:solidFill>
                <a:latin typeface="Arial" panose="020B0604020202020204" pitchFamily="34" charset="0"/>
              </a:defRPr>
            </a:lvl5pPr>
            <a:lvl6pPr eaLnBrk="0" fontAlgn="base" hangingPunct="0">
              <a:spcBef>
                <a:spcPct val="0"/>
              </a:spcBef>
              <a:spcAft>
                <a:spcPct val="0"/>
              </a:spcAft>
              <a:tabLst>
                <a:tab pos="4951413" algn="l"/>
              </a:tabLst>
              <a:defRPr>
                <a:solidFill>
                  <a:schemeClr val="tx1"/>
                </a:solidFill>
                <a:latin typeface="Arial" panose="020B0604020202020204" pitchFamily="34" charset="0"/>
              </a:defRPr>
            </a:lvl6pPr>
            <a:lvl7pPr eaLnBrk="0" fontAlgn="base" hangingPunct="0">
              <a:spcBef>
                <a:spcPct val="0"/>
              </a:spcBef>
              <a:spcAft>
                <a:spcPct val="0"/>
              </a:spcAft>
              <a:tabLst>
                <a:tab pos="4951413" algn="l"/>
              </a:tabLst>
              <a:defRPr>
                <a:solidFill>
                  <a:schemeClr val="tx1"/>
                </a:solidFill>
                <a:latin typeface="Arial" panose="020B0604020202020204" pitchFamily="34" charset="0"/>
              </a:defRPr>
            </a:lvl7pPr>
            <a:lvl8pPr eaLnBrk="0" fontAlgn="base" hangingPunct="0">
              <a:spcBef>
                <a:spcPct val="0"/>
              </a:spcBef>
              <a:spcAft>
                <a:spcPct val="0"/>
              </a:spcAft>
              <a:tabLst>
                <a:tab pos="4951413" algn="l"/>
              </a:tabLst>
              <a:defRPr>
                <a:solidFill>
                  <a:schemeClr val="tx1"/>
                </a:solidFill>
                <a:latin typeface="Arial" panose="020B0604020202020204" pitchFamily="34" charset="0"/>
              </a:defRPr>
            </a:lvl8pPr>
            <a:lvl9pPr eaLnBrk="0" fontAlgn="base" hangingPunct="0">
              <a:spcBef>
                <a:spcPct val="0"/>
              </a:spcBef>
              <a:spcAft>
                <a:spcPct val="0"/>
              </a:spcAft>
              <a:tabLst>
                <a:tab pos="4951413"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4951413" algn="l"/>
              </a:tabLst>
            </a:pPr>
            <a:endParaRPr kumimoji="0" lang="en-US" altLang="en-US" sz="3000" b="0" i="0" u="none" strike="noStrike" cap="none" normalizeH="0" baseline="0" dirty="0">
              <a:ln>
                <a:noFill/>
              </a:ln>
              <a:solidFill>
                <a:schemeClr val="accent1">
                  <a:lumMod val="75000"/>
                </a:schemeClr>
              </a:solidFill>
              <a:effectLst/>
              <a:latin typeface="EB Garamond" panose="00000500000000000000" pitchFamily="2" charset="0"/>
              <a:ea typeface="EB Garamond"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tab pos="4951413" algn="l"/>
              </a:tabLst>
            </a:pPr>
            <a:r>
              <a:rPr kumimoji="0" lang="en-US" altLang="en-US" sz="2400" b="1" i="0" u="none" strike="noStrike" cap="none" normalizeH="0" baseline="0" dirty="0">
                <a:ln>
                  <a:noFill/>
                </a:ln>
                <a:solidFill>
                  <a:schemeClr val="accent1">
                    <a:lumMod val="75000"/>
                  </a:schemeClr>
                </a:solidFill>
                <a:effectLst/>
                <a:latin typeface="EB Garamond" panose="00000500000000000000" pitchFamily="2" charset="0"/>
                <a:ea typeface="EB Garamond" panose="00000500000000000000" pitchFamily="2" charset="0"/>
              </a:rPr>
              <a:t>Training Data					 Training Data (Heatmap)</a:t>
            </a:r>
            <a:endParaRPr kumimoji="0" lang="en-US" altLang="en-US" sz="2400" b="0" i="0" u="none" strike="noStrike" cap="none" normalizeH="0" baseline="0" dirty="0">
              <a:ln>
                <a:noFill/>
              </a:ln>
              <a:solidFill>
                <a:schemeClr val="accent1">
                  <a:lumMod val="75000"/>
                </a:schemeClr>
              </a:solidFill>
              <a:effectLst/>
              <a:latin typeface="EB Garamond" panose="00000500000000000000" pitchFamily="2" charset="0"/>
              <a:ea typeface="EB Garamond"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tab pos="4951413" algn="l"/>
              </a:tabLst>
            </a:pPr>
            <a:endParaRPr kumimoji="0" lang="en-US" altLang="en-US" sz="3000" b="0" i="0" u="none" strike="noStrike" cap="none" normalizeH="0" baseline="0" dirty="0">
              <a:ln>
                <a:noFill/>
              </a:ln>
              <a:solidFill>
                <a:schemeClr val="accent1">
                  <a:lumMod val="75000"/>
                </a:schemeClr>
              </a:solidFill>
              <a:effectLst/>
              <a:latin typeface="EB Garamond" panose="00000500000000000000" pitchFamily="2" charset="0"/>
              <a:ea typeface="EB Garamond" panose="00000500000000000000" pitchFamily="2" charset="0"/>
            </a:endParaRPr>
          </a:p>
        </p:txBody>
      </p:sp>
      <p:pic>
        <p:nvPicPr>
          <p:cNvPr id="6" name="Picture 5">
            <a:extLst>
              <a:ext uri="{FF2B5EF4-FFF2-40B4-BE49-F238E27FC236}">
                <a16:creationId xmlns:a16="http://schemas.microsoft.com/office/drawing/2014/main" id="{098FF4CE-1D29-59CA-F430-D40837788F98}"/>
              </a:ext>
            </a:extLst>
          </p:cNvPr>
          <p:cNvPicPr>
            <a:picLocks noChangeAspect="1"/>
          </p:cNvPicPr>
          <p:nvPr/>
        </p:nvPicPr>
        <p:blipFill>
          <a:blip r:embed="rId4"/>
          <a:stretch>
            <a:fillRect/>
          </a:stretch>
        </p:blipFill>
        <p:spPr>
          <a:xfrm>
            <a:off x="698960" y="2736512"/>
            <a:ext cx="8417823" cy="5334533"/>
          </a:xfrm>
          <a:prstGeom prst="rect">
            <a:avLst/>
          </a:prstGeom>
        </p:spPr>
      </p:pic>
      <p:pic>
        <p:nvPicPr>
          <p:cNvPr id="8" name="Picture 7">
            <a:extLst>
              <a:ext uri="{FF2B5EF4-FFF2-40B4-BE49-F238E27FC236}">
                <a16:creationId xmlns:a16="http://schemas.microsoft.com/office/drawing/2014/main" id="{481A85C5-23DB-A3EB-202E-17F14F1E6CD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30673" y="2736511"/>
            <a:ext cx="8041395" cy="5334533"/>
          </a:xfrm>
          <a:prstGeom prst="rect">
            <a:avLst/>
          </a:prstGeom>
          <a:noFill/>
        </p:spPr>
      </p:pic>
    </p:spTree>
    <p:extLst>
      <p:ext uri="{BB962C8B-B14F-4D97-AF65-F5344CB8AC3E}">
        <p14:creationId xmlns:p14="http://schemas.microsoft.com/office/powerpoint/2010/main" val="1029035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3276600" y="-513508"/>
            <a:ext cx="17525455" cy="3144067"/>
            <a:chOff x="0" y="0"/>
            <a:chExt cx="6350000" cy="1139190"/>
          </a:xfrm>
        </p:grpSpPr>
        <p:sp>
          <p:nvSpPr>
            <p:cNvPr id="3" name="Freeform 3"/>
            <p:cNvSpPr/>
            <p:nvPr/>
          </p:nvSpPr>
          <p:spPr>
            <a:xfrm>
              <a:off x="0" y="0"/>
              <a:ext cx="6350000" cy="1139190"/>
            </a:xfrm>
            <a:custGeom>
              <a:avLst/>
              <a:gdLst/>
              <a:ahLst/>
              <a:cxnLst/>
              <a:rect l="l" t="t" r="r" b="b"/>
              <a:pathLst>
                <a:path w="6350000" h="1139190">
                  <a:moveTo>
                    <a:pt x="6350000" y="0"/>
                  </a:moveTo>
                  <a:lnTo>
                    <a:pt x="6350000" y="1139190"/>
                  </a:lnTo>
                  <a:lnTo>
                    <a:pt x="1059561" y="1138047"/>
                  </a:lnTo>
                  <a:cubicBezTo>
                    <a:pt x="316992" y="1130173"/>
                    <a:pt x="0" y="744220"/>
                    <a:pt x="0" y="257048"/>
                  </a:cubicBezTo>
                  <a:lnTo>
                    <a:pt x="0" y="0"/>
                  </a:lnTo>
                  <a:lnTo>
                    <a:pt x="6350000" y="0"/>
                  </a:lnTo>
                  <a:close/>
                </a:path>
              </a:pathLst>
            </a:custGeom>
            <a:blipFill>
              <a:blip r:embed="rId2"/>
              <a:stretch>
                <a:fillRect t="-109420" b="-109420"/>
              </a:stretch>
            </a:blipFill>
          </p:spPr>
        </p:sp>
      </p:grpSp>
      <p:sp>
        <p:nvSpPr>
          <p:cNvPr id="4" name="TextBox 4"/>
          <p:cNvSpPr txBox="1"/>
          <p:nvPr/>
        </p:nvSpPr>
        <p:spPr>
          <a:xfrm>
            <a:off x="2845070" y="3082781"/>
            <a:ext cx="11633197" cy="7837338"/>
          </a:xfrm>
          <a:prstGeom prst="rect">
            <a:avLst/>
          </a:prstGeom>
        </p:spPr>
        <p:txBody>
          <a:bodyPr lIns="0" tIns="0" rIns="0" bIns="0" rtlCol="0" anchor="t">
            <a:spAutoFit/>
          </a:bodyPr>
          <a:lstStyle/>
          <a:p>
            <a:pPr>
              <a:lnSpc>
                <a:spcPts val="9799"/>
              </a:lnSpc>
              <a:spcBef>
                <a:spcPct val="0"/>
              </a:spcBef>
            </a:pPr>
            <a:endParaRPr lang="en-US" sz="6999" dirty="0">
              <a:solidFill>
                <a:srgbClr val="184173"/>
              </a:solidFill>
              <a:latin typeface="Breathing"/>
            </a:endParaRPr>
          </a:p>
          <a:p>
            <a:pPr algn="ctr">
              <a:lnSpc>
                <a:spcPts val="2314"/>
              </a:lnSpc>
              <a:spcBef>
                <a:spcPct val="0"/>
              </a:spcBef>
            </a:pPr>
            <a:endParaRPr lang="en-US" sz="6999" dirty="0">
              <a:solidFill>
                <a:srgbClr val="184173"/>
              </a:solidFill>
              <a:latin typeface="Breathing"/>
            </a:endParaRPr>
          </a:p>
          <a:p>
            <a:pPr marL="712468" lvl="1" indent="-356234">
              <a:lnSpc>
                <a:spcPts val="4619"/>
              </a:lnSpc>
              <a:buFont typeface="Arial"/>
              <a:buChar char="•"/>
            </a:pPr>
            <a:r>
              <a:rPr lang="en-US" sz="3299" dirty="0">
                <a:solidFill>
                  <a:srgbClr val="184173"/>
                </a:solidFill>
                <a:latin typeface="EB Garamond" panose="00000500000000000000" pitchFamily="2" charset="0"/>
                <a:ea typeface="EB Garamond" panose="00000500000000000000" pitchFamily="2" charset="0"/>
              </a:rPr>
              <a:t>Abstract</a:t>
            </a:r>
          </a:p>
          <a:p>
            <a:pPr marL="712468" lvl="1" indent="-356234">
              <a:lnSpc>
                <a:spcPts val="4619"/>
              </a:lnSpc>
              <a:buFont typeface="Arial"/>
              <a:buChar char="•"/>
            </a:pPr>
            <a:r>
              <a:rPr lang="en-US" sz="3299" dirty="0">
                <a:solidFill>
                  <a:srgbClr val="184173"/>
                </a:solidFill>
                <a:latin typeface="EB Garamond" panose="00000500000000000000" pitchFamily="2" charset="0"/>
                <a:ea typeface="EB Garamond" panose="00000500000000000000" pitchFamily="2" charset="0"/>
              </a:rPr>
              <a:t>Introduction </a:t>
            </a:r>
          </a:p>
          <a:p>
            <a:pPr marL="712468" lvl="1" indent="-356234">
              <a:lnSpc>
                <a:spcPts val="4619"/>
              </a:lnSpc>
              <a:buFont typeface="Arial"/>
              <a:buChar char="•"/>
            </a:pPr>
            <a:r>
              <a:rPr lang="en-US" sz="3299" dirty="0">
                <a:solidFill>
                  <a:srgbClr val="184173"/>
                </a:solidFill>
                <a:latin typeface="EB Garamond" panose="00000500000000000000" pitchFamily="2" charset="0"/>
                <a:ea typeface="EB Garamond" panose="00000500000000000000" pitchFamily="2" charset="0"/>
              </a:rPr>
              <a:t>Literature</a:t>
            </a:r>
          </a:p>
          <a:p>
            <a:pPr marL="712468" lvl="1" indent="-356234">
              <a:lnSpc>
                <a:spcPts val="4619"/>
              </a:lnSpc>
              <a:buFont typeface="Arial"/>
              <a:buChar char="•"/>
            </a:pPr>
            <a:r>
              <a:rPr lang="en-US" sz="3299" dirty="0">
                <a:solidFill>
                  <a:srgbClr val="184173"/>
                </a:solidFill>
                <a:latin typeface="EB Garamond" panose="00000500000000000000" pitchFamily="2" charset="0"/>
                <a:ea typeface="EB Garamond" panose="00000500000000000000" pitchFamily="2" charset="0"/>
              </a:rPr>
              <a:t>Description</a:t>
            </a:r>
          </a:p>
          <a:p>
            <a:pPr marL="712468" lvl="1" indent="-356234">
              <a:lnSpc>
                <a:spcPts val="4619"/>
              </a:lnSpc>
              <a:buFont typeface="Arial"/>
              <a:buChar char="•"/>
            </a:pPr>
            <a:r>
              <a:rPr lang="en-US" sz="3299" dirty="0">
                <a:solidFill>
                  <a:srgbClr val="184173"/>
                </a:solidFill>
                <a:latin typeface="EB Garamond" panose="00000500000000000000" pitchFamily="2" charset="0"/>
                <a:ea typeface="EB Garamond" panose="00000500000000000000" pitchFamily="2" charset="0"/>
              </a:rPr>
              <a:t>Parameters </a:t>
            </a:r>
          </a:p>
          <a:p>
            <a:pPr marL="712468" lvl="1" indent="-356234">
              <a:lnSpc>
                <a:spcPts val="4619"/>
              </a:lnSpc>
              <a:buFont typeface="Arial"/>
              <a:buChar char="•"/>
            </a:pPr>
            <a:r>
              <a:rPr lang="en-US" sz="3299" dirty="0">
                <a:solidFill>
                  <a:srgbClr val="184173"/>
                </a:solidFill>
                <a:latin typeface="EB Garamond" panose="00000500000000000000" pitchFamily="2" charset="0"/>
                <a:ea typeface="EB Garamond" panose="00000500000000000000" pitchFamily="2" charset="0"/>
              </a:rPr>
              <a:t>Existing system</a:t>
            </a:r>
          </a:p>
          <a:p>
            <a:pPr marL="712468" lvl="1" indent="-356234">
              <a:lnSpc>
                <a:spcPts val="4619"/>
              </a:lnSpc>
              <a:buFont typeface="Arial"/>
              <a:buChar char="•"/>
            </a:pPr>
            <a:r>
              <a:rPr lang="en-US" sz="3299" dirty="0">
                <a:solidFill>
                  <a:srgbClr val="184173"/>
                </a:solidFill>
                <a:latin typeface="EB Garamond" panose="00000500000000000000" pitchFamily="2" charset="0"/>
                <a:ea typeface="EB Garamond" panose="00000500000000000000" pitchFamily="2" charset="0"/>
              </a:rPr>
              <a:t>Proposed system</a:t>
            </a:r>
          </a:p>
          <a:p>
            <a:pPr marL="712468" lvl="1" indent="-356234">
              <a:lnSpc>
                <a:spcPts val="4619"/>
              </a:lnSpc>
              <a:buFont typeface="Arial"/>
              <a:buChar char="•"/>
            </a:pPr>
            <a:r>
              <a:rPr lang="en-US" sz="3299" dirty="0">
                <a:solidFill>
                  <a:srgbClr val="184173"/>
                </a:solidFill>
                <a:latin typeface="EB Garamond" panose="00000500000000000000" pitchFamily="2" charset="0"/>
                <a:ea typeface="EB Garamond" panose="00000500000000000000" pitchFamily="2" charset="0"/>
              </a:rPr>
              <a:t>Pro’s  &amp; con’s</a:t>
            </a:r>
          </a:p>
          <a:p>
            <a:pPr marL="712468" lvl="1" indent="-356234">
              <a:lnSpc>
                <a:spcPts val="4619"/>
              </a:lnSpc>
              <a:buFont typeface="Arial"/>
              <a:buChar char="•"/>
            </a:pPr>
            <a:r>
              <a:rPr lang="en-US" sz="3299" dirty="0">
                <a:solidFill>
                  <a:srgbClr val="184173"/>
                </a:solidFill>
                <a:latin typeface="EB Garamond" panose="00000500000000000000" pitchFamily="2" charset="0"/>
                <a:ea typeface="EB Garamond" panose="00000500000000000000" pitchFamily="2" charset="0"/>
              </a:rPr>
              <a:t>Conclusion</a:t>
            </a:r>
          </a:p>
          <a:p>
            <a:pPr>
              <a:lnSpc>
                <a:spcPts val="4619"/>
              </a:lnSpc>
            </a:pPr>
            <a:r>
              <a:rPr lang="en-US" sz="3299" dirty="0">
                <a:solidFill>
                  <a:srgbClr val="184173"/>
                </a:solidFill>
                <a:latin typeface="Black Mango"/>
              </a:rPr>
              <a:t> </a:t>
            </a:r>
          </a:p>
          <a:p>
            <a:pPr algn="ctr">
              <a:lnSpc>
                <a:spcPts val="2734"/>
              </a:lnSpc>
              <a:spcBef>
                <a:spcPct val="0"/>
              </a:spcBef>
            </a:pPr>
            <a:endParaRPr lang="en-US" sz="3299" dirty="0">
              <a:solidFill>
                <a:srgbClr val="184173"/>
              </a:solidFill>
              <a:latin typeface="Black Mango"/>
            </a:endParaRPr>
          </a:p>
        </p:txBody>
      </p:sp>
      <p:sp>
        <p:nvSpPr>
          <p:cNvPr id="5" name="TextBox 6">
            <a:extLst>
              <a:ext uri="{FF2B5EF4-FFF2-40B4-BE49-F238E27FC236}">
                <a16:creationId xmlns:a16="http://schemas.microsoft.com/office/drawing/2014/main" id="{C6801C75-5C3E-2E5A-EDA5-073D77479FA3}"/>
              </a:ext>
            </a:extLst>
          </p:cNvPr>
          <p:cNvSpPr txBox="1"/>
          <p:nvPr/>
        </p:nvSpPr>
        <p:spPr>
          <a:xfrm>
            <a:off x="1981200" y="2857500"/>
            <a:ext cx="7982485" cy="1594667"/>
          </a:xfrm>
          <a:prstGeom prst="rect">
            <a:avLst/>
          </a:prstGeom>
        </p:spPr>
        <p:txBody>
          <a:bodyPr wrap="square" lIns="0" tIns="0" rIns="0" bIns="0" rtlCol="0" anchor="t">
            <a:spAutoFit/>
          </a:bodyPr>
          <a:lstStyle/>
          <a:p>
            <a:pPr marL="0" lvl="0" indent="0" algn="ctr">
              <a:lnSpc>
                <a:spcPts val="12880"/>
              </a:lnSpc>
              <a:spcBef>
                <a:spcPct val="0"/>
              </a:spcBef>
            </a:pPr>
            <a:r>
              <a:rPr lang="en-US" sz="9200" b="1" u="none" strike="noStrike" dirty="0">
                <a:solidFill>
                  <a:srgbClr val="184173"/>
                </a:solidFill>
                <a:latin typeface="Cinzel Decorative Bold" panose="020B0604020202020204" charset="0"/>
              </a:rPr>
              <a:t>CONTENT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919404" y="-2552700"/>
            <a:ext cx="16705513" cy="15978794"/>
          </a:xfrm>
          <a:custGeom>
            <a:avLst/>
            <a:gdLst/>
            <a:ahLst/>
            <a:cxnLst/>
            <a:rect l="l" t="t" r="r" b="b"/>
            <a:pathLst>
              <a:path w="15978794" h="15978794">
                <a:moveTo>
                  <a:pt x="0" y="0"/>
                </a:moveTo>
                <a:lnTo>
                  <a:pt x="15978794" y="0"/>
                </a:lnTo>
                <a:lnTo>
                  <a:pt x="15978794" y="15978794"/>
                </a:lnTo>
                <a:lnTo>
                  <a:pt x="0" y="15978794"/>
                </a:lnTo>
                <a:lnTo>
                  <a:pt x="0" y="0"/>
                </a:lnTo>
                <a:close/>
              </a:path>
            </a:pathLst>
          </a:custGeom>
          <a:blipFill>
            <a:blip r:embed="rId2">
              <a:alphaModFix amt="73000"/>
              <a:extLst>
                <a:ext uri="{96DAC541-7B7A-43D3-8B79-37D633B846F1}">
                  <asvg:svgBlip xmlns:asvg="http://schemas.microsoft.com/office/drawing/2016/SVG/main" xmlns="" r:embed="rId3"/>
                </a:ext>
              </a:extLst>
            </a:blip>
            <a:stretch>
              <a:fillRect/>
            </a:stretch>
          </a:blipFill>
        </p:spPr>
      </p:sp>
      <p:sp>
        <p:nvSpPr>
          <p:cNvPr id="4" name="TextBox 4"/>
          <p:cNvSpPr txBox="1"/>
          <p:nvPr/>
        </p:nvSpPr>
        <p:spPr>
          <a:xfrm>
            <a:off x="-5486400" y="847283"/>
            <a:ext cx="18500477" cy="790729"/>
          </a:xfrm>
          <a:prstGeom prst="rect">
            <a:avLst/>
          </a:prstGeom>
        </p:spPr>
        <p:txBody>
          <a:bodyPr lIns="0" tIns="0" rIns="0" bIns="0" rtlCol="0" anchor="t">
            <a:spAutoFit/>
          </a:bodyPr>
          <a:lstStyle/>
          <a:p>
            <a:pPr algn="ctr">
              <a:lnSpc>
                <a:spcPts val="6372"/>
              </a:lnSpc>
            </a:pPr>
            <a:r>
              <a:rPr lang="en-US" sz="4552" dirty="0">
                <a:solidFill>
                  <a:srgbClr val="184173"/>
                </a:solidFill>
                <a:latin typeface="Cinzel Decorative Bold" panose="020B0604020202020204" charset="0"/>
              </a:rPr>
              <a:t>Screenshots</a:t>
            </a:r>
          </a:p>
        </p:txBody>
      </p:sp>
      <p:sp>
        <p:nvSpPr>
          <p:cNvPr id="5" name="TextBox 5"/>
          <p:cNvSpPr txBox="1"/>
          <p:nvPr/>
        </p:nvSpPr>
        <p:spPr>
          <a:xfrm rot="-4726099">
            <a:off x="6266867" y="-1106399"/>
            <a:ext cx="9525" cy="6238589"/>
          </a:xfrm>
          <a:prstGeom prst="rect">
            <a:avLst/>
          </a:prstGeom>
        </p:spPr>
        <p:txBody>
          <a:bodyPr lIns="0" tIns="0" rIns="0" bIns="0" rtlCol="0" anchor="t">
            <a:spAutoFit/>
          </a:bodyPr>
          <a:lstStyle/>
          <a:p>
            <a:pPr algn="ctr">
              <a:lnSpc>
                <a:spcPts val="50940"/>
              </a:lnSpc>
            </a:pPr>
            <a:endParaRPr/>
          </a:p>
        </p:txBody>
      </p:sp>
      <p:sp>
        <p:nvSpPr>
          <p:cNvPr id="7" name="Rectangle 5">
            <a:extLst>
              <a:ext uri="{FF2B5EF4-FFF2-40B4-BE49-F238E27FC236}">
                <a16:creationId xmlns:a16="http://schemas.microsoft.com/office/drawing/2014/main" id="{4B5E18BB-51A5-C836-99D4-A57248BF3642}"/>
              </a:ext>
            </a:extLst>
          </p:cNvPr>
          <p:cNvSpPr>
            <a:spLocks noChangeArrowheads="1"/>
          </p:cNvSpPr>
          <p:nvPr/>
        </p:nvSpPr>
        <p:spPr bwMode="auto">
          <a:xfrm>
            <a:off x="1436914" y="1552225"/>
            <a:ext cx="156972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951413" algn="l"/>
              </a:tabLst>
              <a:defRPr>
                <a:solidFill>
                  <a:schemeClr val="tx1"/>
                </a:solidFill>
                <a:latin typeface="Arial" panose="020B0604020202020204" pitchFamily="34" charset="0"/>
              </a:defRPr>
            </a:lvl1pPr>
            <a:lvl2pPr eaLnBrk="0" fontAlgn="base" hangingPunct="0">
              <a:spcBef>
                <a:spcPct val="0"/>
              </a:spcBef>
              <a:spcAft>
                <a:spcPct val="0"/>
              </a:spcAft>
              <a:tabLst>
                <a:tab pos="4951413" algn="l"/>
              </a:tabLst>
              <a:defRPr>
                <a:solidFill>
                  <a:schemeClr val="tx1"/>
                </a:solidFill>
                <a:latin typeface="Arial" panose="020B0604020202020204" pitchFamily="34" charset="0"/>
              </a:defRPr>
            </a:lvl2pPr>
            <a:lvl3pPr eaLnBrk="0" fontAlgn="base" hangingPunct="0">
              <a:spcBef>
                <a:spcPct val="0"/>
              </a:spcBef>
              <a:spcAft>
                <a:spcPct val="0"/>
              </a:spcAft>
              <a:tabLst>
                <a:tab pos="4951413" algn="l"/>
              </a:tabLst>
              <a:defRPr>
                <a:solidFill>
                  <a:schemeClr val="tx1"/>
                </a:solidFill>
                <a:latin typeface="Arial" panose="020B0604020202020204" pitchFamily="34" charset="0"/>
              </a:defRPr>
            </a:lvl3pPr>
            <a:lvl4pPr eaLnBrk="0" fontAlgn="base" hangingPunct="0">
              <a:spcBef>
                <a:spcPct val="0"/>
              </a:spcBef>
              <a:spcAft>
                <a:spcPct val="0"/>
              </a:spcAft>
              <a:tabLst>
                <a:tab pos="4951413" algn="l"/>
              </a:tabLst>
              <a:defRPr>
                <a:solidFill>
                  <a:schemeClr val="tx1"/>
                </a:solidFill>
                <a:latin typeface="Arial" panose="020B0604020202020204" pitchFamily="34" charset="0"/>
              </a:defRPr>
            </a:lvl4pPr>
            <a:lvl5pPr eaLnBrk="0" fontAlgn="base" hangingPunct="0">
              <a:spcBef>
                <a:spcPct val="0"/>
              </a:spcBef>
              <a:spcAft>
                <a:spcPct val="0"/>
              </a:spcAft>
              <a:tabLst>
                <a:tab pos="4951413" algn="l"/>
              </a:tabLst>
              <a:defRPr>
                <a:solidFill>
                  <a:schemeClr val="tx1"/>
                </a:solidFill>
                <a:latin typeface="Arial" panose="020B0604020202020204" pitchFamily="34" charset="0"/>
              </a:defRPr>
            </a:lvl5pPr>
            <a:lvl6pPr eaLnBrk="0" fontAlgn="base" hangingPunct="0">
              <a:spcBef>
                <a:spcPct val="0"/>
              </a:spcBef>
              <a:spcAft>
                <a:spcPct val="0"/>
              </a:spcAft>
              <a:tabLst>
                <a:tab pos="4951413" algn="l"/>
              </a:tabLst>
              <a:defRPr>
                <a:solidFill>
                  <a:schemeClr val="tx1"/>
                </a:solidFill>
                <a:latin typeface="Arial" panose="020B0604020202020204" pitchFamily="34" charset="0"/>
              </a:defRPr>
            </a:lvl6pPr>
            <a:lvl7pPr eaLnBrk="0" fontAlgn="base" hangingPunct="0">
              <a:spcBef>
                <a:spcPct val="0"/>
              </a:spcBef>
              <a:spcAft>
                <a:spcPct val="0"/>
              </a:spcAft>
              <a:tabLst>
                <a:tab pos="4951413" algn="l"/>
              </a:tabLst>
              <a:defRPr>
                <a:solidFill>
                  <a:schemeClr val="tx1"/>
                </a:solidFill>
                <a:latin typeface="Arial" panose="020B0604020202020204" pitchFamily="34" charset="0"/>
              </a:defRPr>
            </a:lvl7pPr>
            <a:lvl8pPr eaLnBrk="0" fontAlgn="base" hangingPunct="0">
              <a:spcBef>
                <a:spcPct val="0"/>
              </a:spcBef>
              <a:spcAft>
                <a:spcPct val="0"/>
              </a:spcAft>
              <a:tabLst>
                <a:tab pos="4951413" algn="l"/>
              </a:tabLst>
              <a:defRPr>
                <a:solidFill>
                  <a:schemeClr val="tx1"/>
                </a:solidFill>
                <a:latin typeface="Arial" panose="020B0604020202020204" pitchFamily="34" charset="0"/>
              </a:defRPr>
            </a:lvl8pPr>
            <a:lvl9pPr eaLnBrk="0" fontAlgn="base" hangingPunct="0">
              <a:spcBef>
                <a:spcPct val="0"/>
              </a:spcBef>
              <a:spcAft>
                <a:spcPct val="0"/>
              </a:spcAft>
              <a:tabLst>
                <a:tab pos="4951413"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4951413" algn="l"/>
              </a:tabLst>
            </a:pPr>
            <a:endParaRPr kumimoji="0" lang="en-US" altLang="en-US" sz="3000" b="0" i="0" u="none" strike="noStrike" cap="none" normalizeH="0" baseline="0" dirty="0">
              <a:ln>
                <a:noFill/>
              </a:ln>
              <a:solidFill>
                <a:schemeClr val="accent1">
                  <a:lumMod val="75000"/>
                </a:schemeClr>
              </a:solidFill>
              <a:effectLst/>
              <a:latin typeface="EB Garamond" panose="00000500000000000000" pitchFamily="2" charset="0"/>
              <a:ea typeface="EB Garamond"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tab pos="4951413" algn="l"/>
              </a:tabLst>
            </a:pPr>
            <a:r>
              <a:rPr lang="en-US" altLang="en-US" sz="2400" b="1" dirty="0">
                <a:solidFill>
                  <a:schemeClr val="accent1">
                    <a:lumMod val="75000"/>
                  </a:schemeClr>
                </a:solidFill>
                <a:latin typeface="EB Garamond" panose="00000500000000000000" pitchFamily="2" charset="0"/>
                <a:ea typeface="EB Garamond" panose="00000500000000000000" pitchFamily="2" charset="0"/>
              </a:rPr>
              <a:t>Admin Login</a:t>
            </a:r>
            <a:r>
              <a:rPr kumimoji="0" lang="en-US" altLang="en-US" sz="2400" b="1" i="0" u="none" strike="noStrike" cap="none" normalizeH="0" baseline="0" dirty="0">
                <a:ln>
                  <a:noFill/>
                </a:ln>
                <a:solidFill>
                  <a:schemeClr val="accent1">
                    <a:lumMod val="75000"/>
                  </a:schemeClr>
                </a:solidFill>
                <a:effectLst/>
                <a:latin typeface="EB Garamond" panose="00000500000000000000" pitchFamily="2" charset="0"/>
                <a:ea typeface="EB Garamond" panose="00000500000000000000" pitchFamily="2" charset="0"/>
              </a:rPr>
              <a:t> Form					User Login Form</a:t>
            </a:r>
            <a:endParaRPr kumimoji="0" lang="en-US" altLang="en-US" sz="2400" b="0" i="0" u="none" strike="noStrike" cap="none" normalizeH="0" baseline="0" dirty="0">
              <a:ln>
                <a:noFill/>
              </a:ln>
              <a:solidFill>
                <a:schemeClr val="accent1">
                  <a:lumMod val="75000"/>
                </a:schemeClr>
              </a:solidFill>
              <a:effectLst/>
              <a:latin typeface="EB Garamond" panose="00000500000000000000" pitchFamily="2" charset="0"/>
              <a:ea typeface="EB Garamond"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tab pos="4951413" algn="l"/>
              </a:tabLst>
            </a:pPr>
            <a:endParaRPr kumimoji="0" lang="en-US" altLang="en-US" sz="3000" b="0" i="0" u="none" strike="noStrike" cap="none" normalizeH="0" baseline="0" dirty="0">
              <a:ln>
                <a:noFill/>
              </a:ln>
              <a:solidFill>
                <a:schemeClr val="accent1">
                  <a:lumMod val="75000"/>
                </a:schemeClr>
              </a:solidFill>
              <a:effectLst/>
              <a:latin typeface="EB Garamond" panose="00000500000000000000" pitchFamily="2" charset="0"/>
              <a:ea typeface="EB Garamond" panose="00000500000000000000" pitchFamily="2" charset="0"/>
            </a:endParaRPr>
          </a:p>
        </p:txBody>
      </p:sp>
      <p:pic>
        <p:nvPicPr>
          <p:cNvPr id="3" name="Picture 1">
            <a:extLst>
              <a:ext uri="{FF2B5EF4-FFF2-40B4-BE49-F238E27FC236}">
                <a16:creationId xmlns:a16="http://schemas.microsoft.com/office/drawing/2014/main" id="{946CB03C-AB9C-08F0-C184-0DD5A0E8DF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8400" y="2630576"/>
            <a:ext cx="7670800" cy="556092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CD34AF0-D6DD-1522-8C9C-43F8A942B84F}"/>
              </a:ext>
            </a:extLst>
          </p:cNvPr>
          <p:cNvPicPr>
            <a:picLocks noChangeAspect="1"/>
          </p:cNvPicPr>
          <p:nvPr/>
        </p:nvPicPr>
        <p:blipFill>
          <a:blip r:embed="rId5"/>
          <a:stretch>
            <a:fillRect/>
          </a:stretch>
        </p:blipFill>
        <p:spPr>
          <a:xfrm>
            <a:off x="9518786" y="2623318"/>
            <a:ext cx="8417823" cy="5560923"/>
          </a:xfrm>
          <a:prstGeom prst="rect">
            <a:avLst/>
          </a:prstGeom>
        </p:spPr>
      </p:pic>
    </p:spTree>
    <p:extLst>
      <p:ext uri="{BB962C8B-B14F-4D97-AF65-F5344CB8AC3E}">
        <p14:creationId xmlns:p14="http://schemas.microsoft.com/office/powerpoint/2010/main" val="2834458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295400" y="-221646"/>
            <a:ext cx="9537919" cy="1490793"/>
          </a:xfrm>
          <a:prstGeom prst="rect">
            <a:avLst/>
          </a:prstGeom>
        </p:spPr>
        <p:txBody>
          <a:bodyPr wrap="square" lIns="0" tIns="0" rIns="0" bIns="0" rtlCol="0" anchor="t">
            <a:spAutoFit/>
          </a:bodyPr>
          <a:lstStyle/>
          <a:p>
            <a:pPr marL="0" lvl="0" indent="0">
              <a:lnSpc>
                <a:spcPts val="12880"/>
              </a:lnSpc>
              <a:spcBef>
                <a:spcPct val="0"/>
              </a:spcBef>
            </a:pPr>
            <a:r>
              <a:rPr lang="en-US" sz="6500" u="none" strike="noStrike" dirty="0">
                <a:solidFill>
                  <a:srgbClr val="184173"/>
                </a:solidFill>
                <a:latin typeface="Cinzel Decorative Bold" panose="020B0604020202020204" charset="0"/>
              </a:rPr>
              <a:t>Sample Code</a:t>
            </a:r>
          </a:p>
        </p:txBody>
      </p:sp>
      <p:sp>
        <p:nvSpPr>
          <p:cNvPr id="8" name="Freeform 4">
            <a:extLst>
              <a:ext uri="{FF2B5EF4-FFF2-40B4-BE49-F238E27FC236}">
                <a16:creationId xmlns:a16="http://schemas.microsoft.com/office/drawing/2014/main" id="{61200696-A75D-ECF8-B09C-EBA05989043B}"/>
              </a:ext>
            </a:extLst>
          </p:cNvPr>
          <p:cNvSpPr/>
          <p:nvPr/>
        </p:nvSpPr>
        <p:spPr>
          <a:xfrm rot="680008">
            <a:off x="9610211" y="2684552"/>
            <a:ext cx="11794617" cy="9452440"/>
          </a:xfrm>
          <a:custGeom>
            <a:avLst/>
            <a:gdLst/>
            <a:ahLst/>
            <a:cxnLst/>
            <a:rect l="l" t="t" r="r" b="b"/>
            <a:pathLst>
              <a:path w="5764383" h="5764383">
                <a:moveTo>
                  <a:pt x="0" y="0"/>
                </a:moveTo>
                <a:lnTo>
                  <a:pt x="5764383" y="0"/>
                </a:lnTo>
                <a:lnTo>
                  <a:pt x="5764383" y="5764383"/>
                </a:lnTo>
                <a:lnTo>
                  <a:pt x="0" y="5764383"/>
                </a:lnTo>
                <a:lnTo>
                  <a:pt x="0" y="0"/>
                </a:lnTo>
                <a:close/>
              </a:path>
            </a:pathLst>
          </a:custGeom>
          <a:blipFill>
            <a:blip r:embed="rId2">
              <a:alphaModFix amt="30000"/>
              <a:extLst>
                <a:ext uri="{96DAC541-7B7A-43D3-8B79-37D633B846F1}">
                  <asvg:svgBlip xmlns:asvg="http://schemas.microsoft.com/office/drawing/2016/SVG/main" xmlns="" r:embed="rId3"/>
                </a:ext>
              </a:extLst>
            </a:blip>
            <a:stretch>
              <a:fillRect/>
            </a:stretch>
          </a:blipFill>
        </p:spPr>
      </p:sp>
      <p:pic>
        <p:nvPicPr>
          <p:cNvPr id="9" name="Picture 8">
            <a:extLst>
              <a:ext uri="{FF2B5EF4-FFF2-40B4-BE49-F238E27FC236}">
                <a16:creationId xmlns:a16="http://schemas.microsoft.com/office/drawing/2014/main" id="{214B087D-0983-478E-7775-EA260A327F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132885">
            <a:off x="13994976" y="266700"/>
            <a:ext cx="9753600" cy="9753600"/>
          </a:xfrm>
          <a:prstGeom prst="rect">
            <a:avLst/>
          </a:prstGeom>
        </p:spPr>
      </p:pic>
      <p:sp>
        <p:nvSpPr>
          <p:cNvPr id="11" name="TextBox 10">
            <a:extLst>
              <a:ext uri="{FF2B5EF4-FFF2-40B4-BE49-F238E27FC236}">
                <a16:creationId xmlns:a16="http://schemas.microsoft.com/office/drawing/2014/main" id="{589E529C-22D3-007E-646B-47C38CC7400F}"/>
              </a:ext>
            </a:extLst>
          </p:cNvPr>
          <p:cNvSpPr txBox="1"/>
          <p:nvPr/>
        </p:nvSpPr>
        <p:spPr>
          <a:xfrm>
            <a:off x="1270000" y="1269147"/>
            <a:ext cx="12533084" cy="9017853"/>
          </a:xfrm>
          <a:prstGeom prst="rect">
            <a:avLst/>
          </a:prstGeom>
          <a:noFill/>
        </p:spPr>
        <p:txBody>
          <a:bodyPr wrap="square">
            <a:spAutoFit/>
          </a:bodyPr>
          <a:lstStyle/>
          <a:p>
            <a:pPr algn="just">
              <a:tabLst>
                <a:tab pos="4951095" algn="l"/>
              </a:tabLst>
            </a:pPr>
            <a:r>
              <a:rPr lang="en-US" sz="2000" b="1" dirty="0">
                <a:effectLst/>
                <a:latin typeface="EB Garamond" panose="00000500000000000000" pitchFamily="2" charset="0"/>
                <a:ea typeface="EB Garamond" panose="00000500000000000000" pitchFamily="2" charset="0"/>
              </a:rPr>
              <a:t>USER SIDE VIEWS</a:t>
            </a:r>
            <a:endParaRPr lang="en-IN" sz="2000" b="1" dirty="0">
              <a:latin typeface="EB Garamond" panose="00000500000000000000" pitchFamily="2" charset="0"/>
              <a:ea typeface="EB Garamond" panose="00000500000000000000" pitchFamily="2" charset="0"/>
            </a:endParaRPr>
          </a:p>
          <a:p>
            <a:pPr algn="just">
              <a:tabLst>
                <a:tab pos="4951095" algn="l"/>
              </a:tabLst>
            </a:pPr>
            <a:endParaRPr lang="en-IN" sz="2000" dirty="0">
              <a:effectLst/>
              <a:latin typeface="EB Garamond" panose="00000500000000000000" pitchFamily="2" charset="0"/>
              <a:ea typeface="EB Garamond" panose="00000500000000000000" pitchFamily="2" charset="0"/>
            </a:endParaRPr>
          </a:p>
          <a:p>
            <a:r>
              <a:rPr lang="en-US" sz="2000" dirty="0">
                <a:solidFill>
                  <a:srgbClr val="008000"/>
                </a:solidFill>
                <a:effectLst/>
                <a:highlight>
                  <a:srgbClr val="FFFFFF"/>
                </a:highlight>
                <a:latin typeface="EB Garamond" panose="00000500000000000000" pitchFamily="2" charset="0"/>
                <a:ea typeface="EB Garamond" panose="00000500000000000000" pitchFamily="2" charset="0"/>
              </a:rPr>
              <a:t># Create your views here.</a:t>
            </a:r>
            <a:endParaRPr lang="en-IN" sz="2000" dirty="0">
              <a:effectLst/>
              <a:highlight>
                <a:srgbClr val="FFFFFF"/>
              </a:highlight>
              <a:latin typeface="EB Garamond" panose="00000500000000000000" pitchFamily="2" charset="0"/>
              <a:ea typeface="EB Garamond" panose="00000500000000000000" pitchFamily="2" charset="0"/>
            </a:endParaRPr>
          </a:p>
          <a:p>
            <a:r>
              <a:rPr lang="en-US" sz="2000" dirty="0">
                <a:solidFill>
                  <a:srgbClr val="0000FF"/>
                </a:solidFill>
                <a:effectLst/>
                <a:highlight>
                  <a:srgbClr val="FFFFFF"/>
                </a:highlight>
                <a:latin typeface="EB Garamond" panose="00000500000000000000" pitchFamily="2" charset="0"/>
                <a:ea typeface="EB Garamond" panose="00000500000000000000" pitchFamily="2" charset="0"/>
              </a:rPr>
              <a:t>from</a:t>
            </a:r>
            <a:r>
              <a:rPr lang="en-US" sz="20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000" dirty="0" err="1">
                <a:solidFill>
                  <a:srgbClr val="000000"/>
                </a:solidFill>
                <a:effectLst/>
                <a:highlight>
                  <a:srgbClr val="FFFFFF"/>
                </a:highlight>
                <a:latin typeface="EB Garamond" panose="00000500000000000000" pitchFamily="2" charset="0"/>
                <a:ea typeface="EB Garamond" panose="00000500000000000000" pitchFamily="2" charset="0"/>
              </a:rPr>
              <a:t>django.shortcuts</a:t>
            </a:r>
            <a:r>
              <a:rPr lang="en-US" sz="20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000" dirty="0">
                <a:solidFill>
                  <a:srgbClr val="0000FF"/>
                </a:solidFill>
                <a:effectLst/>
                <a:highlight>
                  <a:srgbClr val="FFFFFF"/>
                </a:highlight>
                <a:latin typeface="EB Garamond" panose="00000500000000000000" pitchFamily="2" charset="0"/>
                <a:ea typeface="EB Garamond" panose="00000500000000000000" pitchFamily="2" charset="0"/>
              </a:rPr>
              <a:t>import</a:t>
            </a:r>
            <a:r>
              <a:rPr lang="en-US" sz="2000" dirty="0">
                <a:solidFill>
                  <a:srgbClr val="000000"/>
                </a:solidFill>
                <a:effectLst/>
                <a:highlight>
                  <a:srgbClr val="FFFFFF"/>
                </a:highlight>
                <a:latin typeface="EB Garamond" panose="00000500000000000000" pitchFamily="2" charset="0"/>
                <a:ea typeface="EB Garamond" panose="00000500000000000000" pitchFamily="2" charset="0"/>
              </a:rPr>
              <a:t> render</a:t>
            </a:r>
            <a:endParaRPr lang="en-IN" sz="2000" dirty="0">
              <a:effectLst/>
              <a:highlight>
                <a:srgbClr val="FFFFFF"/>
              </a:highlight>
              <a:latin typeface="EB Garamond" panose="00000500000000000000" pitchFamily="2" charset="0"/>
              <a:ea typeface="EB Garamond" panose="00000500000000000000" pitchFamily="2" charset="0"/>
            </a:endParaRPr>
          </a:p>
          <a:p>
            <a:r>
              <a:rPr lang="en-US" sz="2000" dirty="0">
                <a:solidFill>
                  <a:srgbClr val="0000FF"/>
                </a:solidFill>
                <a:effectLst/>
                <a:highlight>
                  <a:srgbClr val="FFFFFF"/>
                </a:highlight>
                <a:latin typeface="EB Garamond" panose="00000500000000000000" pitchFamily="2" charset="0"/>
                <a:ea typeface="EB Garamond" panose="00000500000000000000" pitchFamily="2" charset="0"/>
              </a:rPr>
              <a:t>from</a:t>
            </a:r>
            <a:r>
              <a:rPr lang="en-US" sz="20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000" dirty="0" err="1">
                <a:solidFill>
                  <a:srgbClr val="000000"/>
                </a:solidFill>
                <a:effectLst/>
                <a:highlight>
                  <a:srgbClr val="FFFFFF"/>
                </a:highlight>
                <a:latin typeface="EB Garamond" panose="00000500000000000000" pitchFamily="2" charset="0"/>
                <a:ea typeface="EB Garamond" panose="00000500000000000000" pitchFamily="2" charset="0"/>
              </a:rPr>
              <a:t>django.conf</a:t>
            </a:r>
            <a:r>
              <a:rPr lang="en-US" sz="20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000" dirty="0">
                <a:solidFill>
                  <a:srgbClr val="0000FF"/>
                </a:solidFill>
                <a:effectLst/>
                <a:highlight>
                  <a:srgbClr val="FFFFFF"/>
                </a:highlight>
                <a:latin typeface="EB Garamond" panose="00000500000000000000" pitchFamily="2" charset="0"/>
                <a:ea typeface="EB Garamond" panose="00000500000000000000" pitchFamily="2" charset="0"/>
              </a:rPr>
              <a:t>import</a:t>
            </a:r>
            <a:r>
              <a:rPr lang="en-US" sz="2000" dirty="0">
                <a:solidFill>
                  <a:srgbClr val="000000"/>
                </a:solidFill>
                <a:effectLst/>
                <a:highlight>
                  <a:srgbClr val="FFFFFF"/>
                </a:highlight>
                <a:latin typeface="EB Garamond" panose="00000500000000000000" pitchFamily="2" charset="0"/>
                <a:ea typeface="EB Garamond" panose="00000500000000000000" pitchFamily="2" charset="0"/>
              </a:rPr>
              <a:t> settings</a:t>
            </a:r>
            <a:endParaRPr lang="en-IN" sz="2000" dirty="0">
              <a:effectLst/>
              <a:highlight>
                <a:srgbClr val="FFFFFF"/>
              </a:highlight>
              <a:latin typeface="EB Garamond" panose="00000500000000000000" pitchFamily="2" charset="0"/>
              <a:ea typeface="EB Garamond" panose="00000500000000000000" pitchFamily="2" charset="0"/>
            </a:endParaRPr>
          </a:p>
          <a:p>
            <a:r>
              <a:rPr lang="en-US" sz="2000" dirty="0">
                <a:solidFill>
                  <a:srgbClr val="0000FF"/>
                </a:solidFill>
                <a:effectLst/>
                <a:highlight>
                  <a:srgbClr val="FFFFFF"/>
                </a:highlight>
                <a:latin typeface="EB Garamond" panose="00000500000000000000" pitchFamily="2" charset="0"/>
                <a:ea typeface="EB Garamond" panose="00000500000000000000" pitchFamily="2" charset="0"/>
              </a:rPr>
              <a:t>from</a:t>
            </a:r>
            <a:r>
              <a:rPr lang="en-US" sz="20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000" dirty="0" err="1">
                <a:solidFill>
                  <a:srgbClr val="000000"/>
                </a:solidFill>
                <a:effectLst/>
                <a:highlight>
                  <a:srgbClr val="FFFFFF"/>
                </a:highlight>
                <a:latin typeface="EB Garamond" panose="00000500000000000000" pitchFamily="2" charset="0"/>
                <a:ea typeface="EB Garamond" panose="00000500000000000000" pitchFamily="2" charset="0"/>
              </a:rPr>
              <a:t>django.http</a:t>
            </a:r>
            <a:r>
              <a:rPr lang="en-US" sz="20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000" dirty="0">
                <a:solidFill>
                  <a:srgbClr val="0000FF"/>
                </a:solidFill>
                <a:effectLst/>
                <a:highlight>
                  <a:srgbClr val="FFFFFF"/>
                </a:highlight>
                <a:latin typeface="EB Garamond" panose="00000500000000000000" pitchFamily="2" charset="0"/>
                <a:ea typeface="EB Garamond" panose="00000500000000000000" pitchFamily="2" charset="0"/>
              </a:rPr>
              <a:t>import</a:t>
            </a:r>
            <a:r>
              <a:rPr lang="en-US" sz="20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000" dirty="0" err="1">
                <a:solidFill>
                  <a:srgbClr val="000000"/>
                </a:solidFill>
                <a:effectLst/>
                <a:highlight>
                  <a:srgbClr val="FFFFFF"/>
                </a:highlight>
                <a:latin typeface="EB Garamond" panose="00000500000000000000" pitchFamily="2" charset="0"/>
                <a:ea typeface="EB Garamond" panose="00000500000000000000" pitchFamily="2" charset="0"/>
              </a:rPr>
              <a:t>HttpResponse</a:t>
            </a:r>
            <a:endParaRPr lang="en-IN" sz="2000" dirty="0">
              <a:effectLst/>
              <a:highlight>
                <a:srgbClr val="FFFFFF"/>
              </a:highlight>
              <a:latin typeface="EB Garamond" panose="00000500000000000000" pitchFamily="2" charset="0"/>
              <a:ea typeface="EB Garamond" panose="00000500000000000000" pitchFamily="2" charset="0"/>
            </a:endParaRPr>
          </a:p>
          <a:p>
            <a:r>
              <a:rPr lang="en-US" sz="2000" dirty="0">
                <a:solidFill>
                  <a:srgbClr val="0000FF"/>
                </a:solidFill>
                <a:effectLst/>
                <a:highlight>
                  <a:srgbClr val="FFFFFF"/>
                </a:highlight>
                <a:latin typeface="EB Garamond" panose="00000500000000000000" pitchFamily="2" charset="0"/>
                <a:ea typeface="EB Garamond" panose="00000500000000000000" pitchFamily="2" charset="0"/>
              </a:rPr>
              <a:t>from</a:t>
            </a:r>
            <a:r>
              <a:rPr lang="en-US" sz="20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000" dirty="0" err="1">
                <a:solidFill>
                  <a:srgbClr val="000000"/>
                </a:solidFill>
                <a:effectLst/>
                <a:highlight>
                  <a:srgbClr val="FFFFFF"/>
                </a:highlight>
                <a:latin typeface="EB Garamond" panose="00000500000000000000" pitchFamily="2" charset="0"/>
                <a:ea typeface="EB Garamond" panose="00000500000000000000" pitchFamily="2" charset="0"/>
              </a:rPr>
              <a:t>django.contrib</a:t>
            </a:r>
            <a:r>
              <a:rPr lang="en-US" sz="20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000" dirty="0">
                <a:solidFill>
                  <a:srgbClr val="0000FF"/>
                </a:solidFill>
                <a:effectLst/>
                <a:highlight>
                  <a:srgbClr val="FFFFFF"/>
                </a:highlight>
                <a:latin typeface="EB Garamond" panose="00000500000000000000" pitchFamily="2" charset="0"/>
                <a:ea typeface="EB Garamond" panose="00000500000000000000" pitchFamily="2" charset="0"/>
              </a:rPr>
              <a:t>import</a:t>
            </a:r>
            <a:r>
              <a:rPr lang="en-US" sz="2000" dirty="0">
                <a:solidFill>
                  <a:srgbClr val="000000"/>
                </a:solidFill>
                <a:effectLst/>
                <a:highlight>
                  <a:srgbClr val="FFFFFF"/>
                </a:highlight>
                <a:latin typeface="EB Garamond" panose="00000500000000000000" pitchFamily="2" charset="0"/>
                <a:ea typeface="EB Garamond" panose="00000500000000000000" pitchFamily="2" charset="0"/>
              </a:rPr>
              <a:t> messages</a:t>
            </a:r>
            <a:endParaRPr lang="en-IN" sz="2000" dirty="0">
              <a:effectLst/>
              <a:highlight>
                <a:srgbClr val="FFFFFF"/>
              </a:highlight>
              <a:latin typeface="EB Garamond" panose="00000500000000000000" pitchFamily="2" charset="0"/>
              <a:ea typeface="EB Garamond" panose="00000500000000000000" pitchFamily="2" charset="0"/>
            </a:endParaRPr>
          </a:p>
          <a:p>
            <a:r>
              <a:rPr lang="en-US" sz="2000" dirty="0">
                <a:solidFill>
                  <a:srgbClr val="0000FF"/>
                </a:solidFill>
                <a:effectLst/>
                <a:highlight>
                  <a:srgbClr val="FFFFFF"/>
                </a:highlight>
                <a:latin typeface="EB Garamond" panose="00000500000000000000" pitchFamily="2" charset="0"/>
                <a:ea typeface="EB Garamond" panose="00000500000000000000" pitchFamily="2" charset="0"/>
              </a:rPr>
              <a:t>from</a:t>
            </a:r>
            <a:r>
              <a:rPr lang="en-US" sz="2000" dirty="0">
                <a:solidFill>
                  <a:srgbClr val="000000"/>
                </a:solidFill>
                <a:effectLst/>
                <a:highlight>
                  <a:srgbClr val="FFFFFF"/>
                </a:highlight>
                <a:latin typeface="EB Garamond" panose="00000500000000000000" pitchFamily="2" charset="0"/>
                <a:ea typeface="EB Garamond" panose="00000500000000000000" pitchFamily="2" charset="0"/>
              </a:rPr>
              <a:t> .forms </a:t>
            </a:r>
            <a:r>
              <a:rPr lang="en-US" sz="2000" dirty="0">
                <a:solidFill>
                  <a:srgbClr val="0000FF"/>
                </a:solidFill>
                <a:effectLst/>
                <a:highlight>
                  <a:srgbClr val="FFFFFF"/>
                </a:highlight>
                <a:latin typeface="EB Garamond" panose="00000500000000000000" pitchFamily="2" charset="0"/>
                <a:ea typeface="EB Garamond" panose="00000500000000000000" pitchFamily="2" charset="0"/>
              </a:rPr>
              <a:t>import</a:t>
            </a:r>
            <a:r>
              <a:rPr lang="en-US" sz="20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000" dirty="0" err="1">
                <a:solidFill>
                  <a:srgbClr val="000000"/>
                </a:solidFill>
                <a:effectLst/>
                <a:highlight>
                  <a:srgbClr val="FFFFFF"/>
                </a:highlight>
                <a:latin typeface="EB Garamond" panose="00000500000000000000" pitchFamily="2" charset="0"/>
                <a:ea typeface="EB Garamond" panose="00000500000000000000" pitchFamily="2" charset="0"/>
              </a:rPr>
              <a:t>UserRegistrationForm</a:t>
            </a:r>
            <a:endParaRPr lang="en-IN" sz="2000" dirty="0">
              <a:effectLst/>
              <a:highlight>
                <a:srgbClr val="FFFFFF"/>
              </a:highlight>
              <a:latin typeface="EB Garamond" panose="00000500000000000000" pitchFamily="2" charset="0"/>
              <a:ea typeface="EB Garamond" panose="00000500000000000000" pitchFamily="2" charset="0"/>
            </a:endParaRPr>
          </a:p>
          <a:p>
            <a:r>
              <a:rPr lang="en-US" sz="2000" dirty="0">
                <a:solidFill>
                  <a:srgbClr val="0000FF"/>
                </a:solidFill>
                <a:effectLst/>
                <a:highlight>
                  <a:srgbClr val="FFFFFF"/>
                </a:highlight>
                <a:latin typeface="EB Garamond" panose="00000500000000000000" pitchFamily="2" charset="0"/>
                <a:ea typeface="EB Garamond" panose="00000500000000000000" pitchFamily="2" charset="0"/>
              </a:rPr>
              <a:t>from</a:t>
            </a:r>
            <a:r>
              <a:rPr lang="en-US" sz="2000" dirty="0">
                <a:solidFill>
                  <a:srgbClr val="000000"/>
                </a:solidFill>
                <a:effectLst/>
                <a:highlight>
                  <a:srgbClr val="FFFFFF"/>
                </a:highlight>
                <a:latin typeface="EB Garamond" panose="00000500000000000000" pitchFamily="2" charset="0"/>
                <a:ea typeface="EB Garamond" panose="00000500000000000000" pitchFamily="2" charset="0"/>
              </a:rPr>
              <a:t> .models </a:t>
            </a:r>
            <a:r>
              <a:rPr lang="en-US" sz="2000" dirty="0">
                <a:solidFill>
                  <a:srgbClr val="0000FF"/>
                </a:solidFill>
                <a:effectLst/>
                <a:highlight>
                  <a:srgbClr val="FFFFFF"/>
                </a:highlight>
                <a:latin typeface="EB Garamond" panose="00000500000000000000" pitchFamily="2" charset="0"/>
                <a:ea typeface="EB Garamond" panose="00000500000000000000" pitchFamily="2" charset="0"/>
              </a:rPr>
              <a:t>import</a:t>
            </a:r>
            <a:r>
              <a:rPr lang="en-US" sz="20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000" dirty="0" err="1">
                <a:solidFill>
                  <a:srgbClr val="000000"/>
                </a:solidFill>
                <a:effectLst/>
                <a:highlight>
                  <a:srgbClr val="FFFFFF"/>
                </a:highlight>
                <a:latin typeface="EB Garamond" panose="00000500000000000000" pitchFamily="2" charset="0"/>
                <a:ea typeface="EB Garamond" panose="00000500000000000000" pitchFamily="2" charset="0"/>
              </a:rPr>
              <a:t>UserRegistrationModel</a:t>
            </a:r>
            <a:endParaRPr lang="en-IN" sz="2000" dirty="0">
              <a:effectLst/>
              <a:highlight>
                <a:srgbClr val="FFFFFF"/>
              </a:highlight>
              <a:latin typeface="EB Garamond" panose="00000500000000000000" pitchFamily="2" charset="0"/>
              <a:ea typeface="EB Garamond" panose="00000500000000000000" pitchFamily="2" charset="0"/>
            </a:endParaRPr>
          </a:p>
          <a:p>
            <a:r>
              <a:rPr lang="en-US" sz="2000" dirty="0">
                <a:solidFill>
                  <a:srgbClr val="0000FF"/>
                </a:solidFill>
                <a:effectLst/>
                <a:highlight>
                  <a:srgbClr val="FFFFFF"/>
                </a:highlight>
                <a:latin typeface="EB Garamond" panose="00000500000000000000" pitchFamily="2" charset="0"/>
                <a:ea typeface="EB Garamond" panose="00000500000000000000" pitchFamily="2" charset="0"/>
              </a:rPr>
              <a:t>import</a:t>
            </a:r>
            <a:r>
              <a:rPr lang="en-US" sz="2000" dirty="0">
                <a:solidFill>
                  <a:srgbClr val="000000"/>
                </a:solidFill>
                <a:effectLst/>
                <a:highlight>
                  <a:srgbClr val="FFFFFF"/>
                </a:highlight>
                <a:latin typeface="EB Garamond" panose="00000500000000000000" pitchFamily="2" charset="0"/>
                <a:ea typeface="EB Garamond" panose="00000500000000000000" pitchFamily="2" charset="0"/>
              </a:rPr>
              <a:t> pandas </a:t>
            </a:r>
            <a:r>
              <a:rPr lang="en-US" sz="2000" dirty="0">
                <a:solidFill>
                  <a:srgbClr val="0000FF"/>
                </a:solidFill>
                <a:effectLst/>
                <a:highlight>
                  <a:srgbClr val="FFFFFF"/>
                </a:highlight>
                <a:latin typeface="EB Garamond" panose="00000500000000000000" pitchFamily="2" charset="0"/>
                <a:ea typeface="EB Garamond" panose="00000500000000000000" pitchFamily="2" charset="0"/>
              </a:rPr>
              <a:t>as</a:t>
            </a:r>
            <a:r>
              <a:rPr lang="en-US" sz="2000" dirty="0">
                <a:solidFill>
                  <a:srgbClr val="000000"/>
                </a:solidFill>
                <a:effectLst/>
                <a:highlight>
                  <a:srgbClr val="FFFFFF"/>
                </a:highlight>
                <a:latin typeface="EB Garamond" panose="00000500000000000000" pitchFamily="2" charset="0"/>
                <a:ea typeface="EB Garamond" panose="00000500000000000000" pitchFamily="2" charset="0"/>
              </a:rPr>
              <a:t> pd</a:t>
            </a:r>
            <a:endParaRPr lang="en-IN" sz="2000" dirty="0">
              <a:effectLst/>
              <a:highlight>
                <a:srgbClr val="FFFFFF"/>
              </a:highlight>
              <a:latin typeface="EB Garamond" panose="00000500000000000000" pitchFamily="2" charset="0"/>
              <a:ea typeface="EB Garamond" panose="00000500000000000000" pitchFamily="2" charset="0"/>
            </a:endParaRPr>
          </a:p>
          <a:p>
            <a:r>
              <a:rPr lang="en-US" sz="2000" dirty="0">
                <a:solidFill>
                  <a:srgbClr val="0000FF"/>
                </a:solidFill>
                <a:effectLst/>
                <a:highlight>
                  <a:srgbClr val="FFFFFF"/>
                </a:highlight>
                <a:latin typeface="EB Garamond" panose="00000500000000000000" pitchFamily="2" charset="0"/>
                <a:ea typeface="EB Garamond" panose="00000500000000000000" pitchFamily="2" charset="0"/>
              </a:rPr>
              <a:t>import</a:t>
            </a:r>
            <a:r>
              <a:rPr lang="en-US" sz="20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000" dirty="0" err="1">
                <a:solidFill>
                  <a:srgbClr val="000000"/>
                </a:solidFill>
                <a:effectLst/>
                <a:highlight>
                  <a:srgbClr val="FFFFFF"/>
                </a:highlight>
                <a:latin typeface="EB Garamond" panose="00000500000000000000" pitchFamily="2" charset="0"/>
                <a:ea typeface="EB Garamond" panose="00000500000000000000" pitchFamily="2" charset="0"/>
              </a:rPr>
              <a:t>numpy</a:t>
            </a:r>
            <a:r>
              <a:rPr lang="en-US" sz="20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000" dirty="0">
                <a:solidFill>
                  <a:srgbClr val="0000FF"/>
                </a:solidFill>
                <a:effectLst/>
                <a:highlight>
                  <a:srgbClr val="FFFFFF"/>
                </a:highlight>
                <a:latin typeface="EB Garamond" panose="00000500000000000000" pitchFamily="2" charset="0"/>
                <a:ea typeface="EB Garamond" panose="00000500000000000000" pitchFamily="2" charset="0"/>
              </a:rPr>
              <a:t>as</a:t>
            </a:r>
            <a:r>
              <a:rPr lang="en-US" sz="2000" dirty="0">
                <a:solidFill>
                  <a:srgbClr val="000000"/>
                </a:solidFill>
                <a:effectLst/>
                <a:highlight>
                  <a:srgbClr val="FFFFFF"/>
                </a:highlight>
                <a:latin typeface="EB Garamond" panose="00000500000000000000" pitchFamily="2" charset="0"/>
                <a:ea typeface="EB Garamond" panose="00000500000000000000" pitchFamily="2" charset="0"/>
              </a:rPr>
              <a:t> np</a:t>
            </a:r>
            <a:endParaRPr lang="en-IN" sz="2000" dirty="0">
              <a:effectLst/>
              <a:highlight>
                <a:srgbClr val="FFFFFF"/>
              </a:highlight>
              <a:latin typeface="EB Garamond" panose="00000500000000000000" pitchFamily="2" charset="0"/>
              <a:ea typeface="EB Garamond" panose="00000500000000000000" pitchFamily="2" charset="0"/>
            </a:endParaRPr>
          </a:p>
          <a:p>
            <a:r>
              <a:rPr lang="en-US" sz="2000" dirty="0">
                <a:solidFill>
                  <a:srgbClr val="000000"/>
                </a:solidFill>
                <a:effectLst/>
                <a:highlight>
                  <a:srgbClr val="FFFFFF"/>
                </a:highlight>
                <a:latin typeface="EB Garamond" panose="00000500000000000000" pitchFamily="2" charset="0"/>
                <a:ea typeface="EB Garamond" panose="00000500000000000000" pitchFamily="2" charset="0"/>
              </a:rPr>
              <a:t> </a:t>
            </a:r>
            <a:endParaRPr lang="en-IN" sz="2000" dirty="0">
              <a:effectLst/>
              <a:highlight>
                <a:srgbClr val="FFFFFF"/>
              </a:highlight>
              <a:latin typeface="EB Garamond" panose="00000500000000000000" pitchFamily="2" charset="0"/>
              <a:ea typeface="EB Garamond" panose="00000500000000000000" pitchFamily="2" charset="0"/>
            </a:endParaRPr>
          </a:p>
          <a:p>
            <a:r>
              <a:rPr lang="en-US" sz="2000" dirty="0">
                <a:solidFill>
                  <a:srgbClr val="008000"/>
                </a:solidFill>
                <a:effectLst/>
                <a:highlight>
                  <a:srgbClr val="FFFFFF"/>
                </a:highlight>
                <a:latin typeface="EB Garamond" panose="00000500000000000000" pitchFamily="2" charset="0"/>
                <a:ea typeface="EB Garamond" panose="00000500000000000000" pitchFamily="2" charset="0"/>
              </a:rPr>
              <a:t># Create your views here.</a:t>
            </a:r>
            <a:endParaRPr lang="en-IN" sz="2000" dirty="0">
              <a:effectLst/>
              <a:highlight>
                <a:srgbClr val="FFFFFF"/>
              </a:highlight>
              <a:latin typeface="EB Garamond" panose="00000500000000000000" pitchFamily="2" charset="0"/>
              <a:ea typeface="EB Garamond" panose="00000500000000000000" pitchFamily="2" charset="0"/>
            </a:endParaRPr>
          </a:p>
          <a:p>
            <a:r>
              <a:rPr lang="en-US" sz="2000" dirty="0">
                <a:solidFill>
                  <a:srgbClr val="000000"/>
                </a:solidFill>
                <a:effectLst/>
                <a:highlight>
                  <a:srgbClr val="FFFFFF"/>
                </a:highlight>
                <a:latin typeface="EB Garamond" panose="00000500000000000000" pitchFamily="2" charset="0"/>
                <a:ea typeface="EB Garamond" panose="00000500000000000000" pitchFamily="2" charset="0"/>
              </a:rPr>
              <a:t> </a:t>
            </a:r>
            <a:endParaRPr lang="en-IN" sz="2000" dirty="0">
              <a:effectLst/>
              <a:highlight>
                <a:srgbClr val="FFFFFF"/>
              </a:highlight>
              <a:latin typeface="EB Garamond" panose="00000500000000000000" pitchFamily="2" charset="0"/>
              <a:ea typeface="EB Garamond" panose="00000500000000000000" pitchFamily="2" charset="0"/>
            </a:endParaRPr>
          </a:p>
          <a:p>
            <a:r>
              <a:rPr lang="en-US" sz="2000" dirty="0">
                <a:solidFill>
                  <a:srgbClr val="0000FF"/>
                </a:solidFill>
                <a:effectLst/>
                <a:highlight>
                  <a:srgbClr val="FFFFFF"/>
                </a:highlight>
                <a:latin typeface="EB Garamond" panose="00000500000000000000" pitchFamily="2" charset="0"/>
                <a:ea typeface="EB Garamond" panose="00000500000000000000" pitchFamily="2" charset="0"/>
              </a:rPr>
              <a:t>def</a:t>
            </a:r>
            <a:r>
              <a:rPr lang="en-US" sz="20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000" dirty="0" err="1">
                <a:solidFill>
                  <a:srgbClr val="000000"/>
                </a:solidFill>
                <a:effectLst/>
                <a:highlight>
                  <a:srgbClr val="FFFFFF"/>
                </a:highlight>
                <a:latin typeface="EB Garamond" panose="00000500000000000000" pitchFamily="2" charset="0"/>
                <a:ea typeface="EB Garamond" panose="00000500000000000000" pitchFamily="2" charset="0"/>
              </a:rPr>
              <a:t>UserRegisterActions</a:t>
            </a:r>
            <a:r>
              <a:rPr lang="en-US" sz="2000" dirty="0">
                <a:solidFill>
                  <a:srgbClr val="000000"/>
                </a:solidFill>
                <a:effectLst/>
                <a:highlight>
                  <a:srgbClr val="FFFFFF"/>
                </a:highlight>
                <a:latin typeface="EB Garamond" panose="00000500000000000000" pitchFamily="2" charset="0"/>
                <a:ea typeface="EB Garamond" panose="00000500000000000000" pitchFamily="2" charset="0"/>
              </a:rPr>
              <a:t>(request):</a:t>
            </a:r>
            <a:endParaRPr lang="en-IN" sz="2000" dirty="0">
              <a:effectLst/>
              <a:highlight>
                <a:srgbClr val="FFFFFF"/>
              </a:highlight>
              <a:latin typeface="EB Garamond" panose="00000500000000000000" pitchFamily="2" charset="0"/>
              <a:ea typeface="EB Garamond" panose="00000500000000000000" pitchFamily="2" charset="0"/>
            </a:endParaRPr>
          </a:p>
          <a:p>
            <a:r>
              <a:rPr lang="en-US" sz="20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000" dirty="0">
                <a:solidFill>
                  <a:srgbClr val="0000FF"/>
                </a:solidFill>
                <a:effectLst/>
                <a:highlight>
                  <a:srgbClr val="FFFFFF"/>
                </a:highlight>
                <a:latin typeface="EB Garamond" panose="00000500000000000000" pitchFamily="2" charset="0"/>
                <a:ea typeface="EB Garamond" panose="00000500000000000000" pitchFamily="2" charset="0"/>
              </a:rPr>
              <a:t>if</a:t>
            </a:r>
            <a:r>
              <a:rPr lang="en-US" sz="20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000" dirty="0" err="1">
                <a:solidFill>
                  <a:srgbClr val="000000"/>
                </a:solidFill>
                <a:effectLst/>
                <a:highlight>
                  <a:srgbClr val="FFFFFF"/>
                </a:highlight>
                <a:latin typeface="EB Garamond" panose="00000500000000000000" pitchFamily="2" charset="0"/>
                <a:ea typeface="EB Garamond" panose="00000500000000000000" pitchFamily="2" charset="0"/>
              </a:rPr>
              <a:t>request.method</a:t>
            </a:r>
            <a:r>
              <a:rPr lang="en-US" sz="2000" dirty="0">
                <a:solidFill>
                  <a:srgbClr val="000000"/>
                </a:solidFill>
                <a:effectLst/>
                <a:highlight>
                  <a:srgbClr val="FFFFFF"/>
                </a:highlight>
                <a:latin typeface="EB Garamond" panose="00000500000000000000" pitchFamily="2" charset="0"/>
                <a:ea typeface="EB Garamond" panose="00000500000000000000" pitchFamily="2" charset="0"/>
              </a:rPr>
              <a:t> == </a:t>
            </a:r>
            <a:r>
              <a:rPr lang="en-US" sz="2000" dirty="0">
                <a:solidFill>
                  <a:srgbClr val="A31515"/>
                </a:solidFill>
                <a:effectLst/>
                <a:highlight>
                  <a:srgbClr val="FFFFFF"/>
                </a:highlight>
                <a:latin typeface="EB Garamond" panose="00000500000000000000" pitchFamily="2" charset="0"/>
                <a:ea typeface="EB Garamond" panose="00000500000000000000" pitchFamily="2" charset="0"/>
              </a:rPr>
              <a:t>'POST'</a:t>
            </a:r>
            <a:r>
              <a:rPr lang="en-US" sz="2000" dirty="0">
                <a:solidFill>
                  <a:srgbClr val="000000"/>
                </a:solidFill>
                <a:effectLst/>
                <a:highlight>
                  <a:srgbClr val="FFFFFF"/>
                </a:highlight>
                <a:latin typeface="EB Garamond" panose="00000500000000000000" pitchFamily="2" charset="0"/>
                <a:ea typeface="EB Garamond" panose="00000500000000000000" pitchFamily="2" charset="0"/>
              </a:rPr>
              <a:t>:</a:t>
            </a:r>
            <a:endParaRPr lang="en-IN" sz="2000" dirty="0">
              <a:effectLst/>
              <a:highlight>
                <a:srgbClr val="FFFFFF"/>
              </a:highlight>
              <a:latin typeface="EB Garamond" panose="00000500000000000000" pitchFamily="2" charset="0"/>
              <a:ea typeface="EB Garamond" panose="00000500000000000000" pitchFamily="2" charset="0"/>
            </a:endParaRPr>
          </a:p>
          <a:p>
            <a:r>
              <a:rPr lang="en-US" sz="2000" dirty="0">
                <a:solidFill>
                  <a:srgbClr val="000000"/>
                </a:solidFill>
                <a:effectLst/>
                <a:highlight>
                  <a:srgbClr val="FFFFFF"/>
                </a:highlight>
                <a:latin typeface="EB Garamond" panose="00000500000000000000" pitchFamily="2" charset="0"/>
                <a:ea typeface="EB Garamond" panose="00000500000000000000" pitchFamily="2" charset="0"/>
              </a:rPr>
              <a:t>        form = </a:t>
            </a:r>
            <a:r>
              <a:rPr lang="en-US" sz="2000" dirty="0" err="1">
                <a:solidFill>
                  <a:srgbClr val="000000"/>
                </a:solidFill>
                <a:effectLst/>
                <a:highlight>
                  <a:srgbClr val="FFFFFF"/>
                </a:highlight>
                <a:latin typeface="EB Garamond" panose="00000500000000000000" pitchFamily="2" charset="0"/>
                <a:ea typeface="EB Garamond" panose="00000500000000000000" pitchFamily="2" charset="0"/>
              </a:rPr>
              <a:t>UserRegistrationForm</a:t>
            </a:r>
            <a:r>
              <a:rPr lang="en-US" sz="20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000" dirty="0" err="1">
                <a:solidFill>
                  <a:srgbClr val="000000"/>
                </a:solidFill>
                <a:effectLst/>
                <a:highlight>
                  <a:srgbClr val="FFFFFF"/>
                </a:highlight>
                <a:latin typeface="EB Garamond" panose="00000500000000000000" pitchFamily="2" charset="0"/>
                <a:ea typeface="EB Garamond" panose="00000500000000000000" pitchFamily="2" charset="0"/>
              </a:rPr>
              <a:t>request.POST</a:t>
            </a:r>
            <a:r>
              <a:rPr lang="en-US" sz="2000" dirty="0">
                <a:solidFill>
                  <a:srgbClr val="000000"/>
                </a:solidFill>
                <a:effectLst/>
                <a:highlight>
                  <a:srgbClr val="FFFFFF"/>
                </a:highlight>
                <a:latin typeface="EB Garamond" panose="00000500000000000000" pitchFamily="2" charset="0"/>
                <a:ea typeface="EB Garamond" panose="00000500000000000000" pitchFamily="2" charset="0"/>
              </a:rPr>
              <a:t>)</a:t>
            </a:r>
            <a:endParaRPr lang="en-IN" sz="2000" dirty="0">
              <a:effectLst/>
              <a:highlight>
                <a:srgbClr val="FFFFFF"/>
              </a:highlight>
              <a:latin typeface="EB Garamond" panose="00000500000000000000" pitchFamily="2" charset="0"/>
              <a:ea typeface="EB Garamond" panose="00000500000000000000" pitchFamily="2" charset="0"/>
            </a:endParaRPr>
          </a:p>
          <a:p>
            <a:r>
              <a:rPr lang="en-US" sz="20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000" dirty="0">
                <a:solidFill>
                  <a:srgbClr val="0000FF"/>
                </a:solidFill>
                <a:effectLst/>
                <a:highlight>
                  <a:srgbClr val="FFFFFF"/>
                </a:highlight>
                <a:latin typeface="EB Garamond" panose="00000500000000000000" pitchFamily="2" charset="0"/>
                <a:ea typeface="EB Garamond" panose="00000500000000000000" pitchFamily="2" charset="0"/>
              </a:rPr>
              <a:t>if</a:t>
            </a:r>
            <a:r>
              <a:rPr lang="en-US" sz="20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000" dirty="0" err="1">
                <a:solidFill>
                  <a:srgbClr val="000000"/>
                </a:solidFill>
                <a:effectLst/>
                <a:highlight>
                  <a:srgbClr val="FFFFFF"/>
                </a:highlight>
                <a:latin typeface="EB Garamond" panose="00000500000000000000" pitchFamily="2" charset="0"/>
                <a:ea typeface="EB Garamond" panose="00000500000000000000" pitchFamily="2" charset="0"/>
              </a:rPr>
              <a:t>form.is_valid</a:t>
            </a:r>
            <a:r>
              <a:rPr lang="en-US" sz="2000" dirty="0">
                <a:solidFill>
                  <a:srgbClr val="000000"/>
                </a:solidFill>
                <a:effectLst/>
                <a:highlight>
                  <a:srgbClr val="FFFFFF"/>
                </a:highlight>
                <a:latin typeface="EB Garamond" panose="00000500000000000000" pitchFamily="2" charset="0"/>
                <a:ea typeface="EB Garamond" panose="00000500000000000000" pitchFamily="2" charset="0"/>
              </a:rPr>
              <a:t>():</a:t>
            </a:r>
            <a:endParaRPr lang="en-IN" sz="2000" dirty="0">
              <a:effectLst/>
              <a:highlight>
                <a:srgbClr val="FFFFFF"/>
              </a:highlight>
              <a:latin typeface="EB Garamond" panose="00000500000000000000" pitchFamily="2" charset="0"/>
              <a:ea typeface="EB Garamond" panose="00000500000000000000" pitchFamily="2" charset="0"/>
            </a:endParaRPr>
          </a:p>
          <a:p>
            <a:r>
              <a:rPr lang="en-US" sz="2000" dirty="0">
                <a:solidFill>
                  <a:srgbClr val="000000"/>
                </a:solidFill>
                <a:effectLst/>
                <a:highlight>
                  <a:srgbClr val="FFFFFF"/>
                </a:highlight>
                <a:latin typeface="EB Garamond" panose="00000500000000000000" pitchFamily="2" charset="0"/>
                <a:ea typeface="EB Garamond" panose="00000500000000000000" pitchFamily="2" charset="0"/>
              </a:rPr>
              <a:t>            print(</a:t>
            </a:r>
            <a:r>
              <a:rPr lang="en-US" sz="2000" dirty="0">
                <a:solidFill>
                  <a:srgbClr val="A31515"/>
                </a:solidFill>
                <a:effectLst/>
                <a:highlight>
                  <a:srgbClr val="FFFFFF"/>
                </a:highlight>
                <a:latin typeface="EB Garamond" panose="00000500000000000000" pitchFamily="2" charset="0"/>
                <a:ea typeface="EB Garamond" panose="00000500000000000000" pitchFamily="2" charset="0"/>
              </a:rPr>
              <a:t>'Data is Valid'</a:t>
            </a:r>
            <a:r>
              <a:rPr lang="en-US" sz="2000" dirty="0">
                <a:solidFill>
                  <a:srgbClr val="000000"/>
                </a:solidFill>
                <a:effectLst/>
                <a:highlight>
                  <a:srgbClr val="FFFFFF"/>
                </a:highlight>
                <a:latin typeface="EB Garamond" panose="00000500000000000000" pitchFamily="2" charset="0"/>
                <a:ea typeface="EB Garamond" panose="00000500000000000000" pitchFamily="2" charset="0"/>
              </a:rPr>
              <a:t>)</a:t>
            </a:r>
            <a:endParaRPr lang="en-IN" sz="2000" dirty="0">
              <a:effectLst/>
              <a:highlight>
                <a:srgbClr val="FFFFFF"/>
              </a:highlight>
              <a:latin typeface="EB Garamond" panose="00000500000000000000" pitchFamily="2" charset="0"/>
              <a:ea typeface="EB Garamond" panose="00000500000000000000" pitchFamily="2" charset="0"/>
            </a:endParaRPr>
          </a:p>
          <a:p>
            <a:r>
              <a:rPr lang="en-US" sz="20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000" dirty="0" err="1">
                <a:solidFill>
                  <a:srgbClr val="000000"/>
                </a:solidFill>
                <a:effectLst/>
                <a:highlight>
                  <a:srgbClr val="FFFFFF"/>
                </a:highlight>
                <a:latin typeface="EB Garamond" panose="00000500000000000000" pitchFamily="2" charset="0"/>
                <a:ea typeface="EB Garamond" panose="00000500000000000000" pitchFamily="2" charset="0"/>
              </a:rPr>
              <a:t>form.save</a:t>
            </a:r>
            <a:r>
              <a:rPr lang="en-US" sz="2000" dirty="0">
                <a:solidFill>
                  <a:srgbClr val="000000"/>
                </a:solidFill>
                <a:effectLst/>
                <a:highlight>
                  <a:srgbClr val="FFFFFF"/>
                </a:highlight>
                <a:latin typeface="EB Garamond" panose="00000500000000000000" pitchFamily="2" charset="0"/>
                <a:ea typeface="EB Garamond" panose="00000500000000000000" pitchFamily="2" charset="0"/>
              </a:rPr>
              <a:t>()</a:t>
            </a:r>
            <a:endParaRPr lang="en-IN" sz="2000" dirty="0">
              <a:effectLst/>
              <a:highlight>
                <a:srgbClr val="FFFFFF"/>
              </a:highlight>
              <a:latin typeface="EB Garamond" panose="00000500000000000000" pitchFamily="2" charset="0"/>
              <a:ea typeface="EB Garamond" panose="00000500000000000000" pitchFamily="2" charset="0"/>
            </a:endParaRPr>
          </a:p>
          <a:p>
            <a:r>
              <a:rPr lang="en-US" sz="20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000" dirty="0" err="1">
                <a:solidFill>
                  <a:srgbClr val="000000"/>
                </a:solidFill>
                <a:effectLst/>
                <a:highlight>
                  <a:srgbClr val="FFFFFF"/>
                </a:highlight>
                <a:latin typeface="EB Garamond" panose="00000500000000000000" pitchFamily="2" charset="0"/>
                <a:ea typeface="EB Garamond" panose="00000500000000000000" pitchFamily="2" charset="0"/>
              </a:rPr>
              <a:t>messages.success</a:t>
            </a:r>
            <a:r>
              <a:rPr lang="en-US" sz="2000" dirty="0">
                <a:solidFill>
                  <a:srgbClr val="000000"/>
                </a:solidFill>
                <a:effectLst/>
                <a:highlight>
                  <a:srgbClr val="FFFFFF"/>
                </a:highlight>
                <a:latin typeface="EB Garamond" panose="00000500000000000000" pitchFamily="2" charset="0"/>
                <a:ea typeface="EB Garamond" panose="00000500000000000000" pitchFamily="2" charset="0"/>
              </a:rPr>
              <a:t>(request, </a:t>
            </a:r>
            <a:r>
              <a:rPr lang="en-US" sz="2000" dirty="0">
                <a:solidFill>
                  <a:srgbClr val="A31515"/>
                </a:solidFill>
                <a:effectLst/>
                <a:highlight>
                  <a:srgbClr val="FFFFFF"/>
                </a:highlight>
                <a:latin typeface="EB Garamond" panose="00000500000000000000" pitchFamily="2" charset="0"/>
                <a:ea typeface="EB Garamond" panose="00000500000000000000" pitchFamily="2" charset="0"/>
              </a:rPr>
              <a:t>'You have been successfully registered'</a:t>
            </a:r>
            <a:r>
              <a:rPr lang="en-US" sz="2000" dirty="0">
                <a:solidFill>
                  <a:srgbClr val="000000"/>
                </a:solidFill>
                <a:effectLst/>
                <a:highlight>
                  <a:srgbClr val="FFFFFF"/>
                </a:highlight>
                <a:latin typeface="EB Garamond" panose="00000500000000000000" pitchFamily="2" charset="0"/>
                <a:ea typeface="EB Garamond" panose="00000500000000000000" pitchFamily="2" charset="0"/>
              </a:rPr>
              <a:t>)</a:t>
            </a:r>
            <a:endParaRPr lang="en-IN" sz="2000" dirty="0">
              <a:effectLst/>
              <a:highlight>
                <a:srgbClr val="FFFFFF"/>
              </a:highlight>
              <a:latin typeface="EB Garamond" panose="00000500000000000000" pitchFamily="2" charset="0"/>
              <a:ea typeface="EB Garamond" panose="00000500000000000000" pitchFamily="2" charset="0"/>
            </a:endParaRPr>
          </a:p>
          <a:p>
            <a:r>
              <a:rPr lang="en-US" sz="2000" dirty="0">
                <a:solidFill>
                  <a:srgbClr val="000000"/>
                </a:solidFill>
                <a:effectLst/>
                <a:highlight>
                  <a:srgbClr val="FFFFFF"/>
                </a:highlight>
                <a:latin typeface="EB Garamond" panose="00000500000000000000" pitchFamily="2" charset="0"/>
                <a:ea typeface="EB Garamond" panose="00000500000000000000" pitchFamily="2" charset="0"/>
              </a:rPr>
              <a:t>            form = </a:t>
            </a:r>
            <a:r>
              <a:rPr lang="en-US" sz="2000" dirty="0" err="1">
                <a:solidFill>
                  <a:srgbClr val="000000"/>
                </a:solidFill>
                <a:effectLst/>
                <a:highlight>
                  <a:srgbClr val="FFFFFF"/>
                </a:highlight>
                <a:latin typeface="EB Garamond" panose="00000500000000000000" pitchFamily="2" charset="0"/>
                <a:ea typeface="EB Garamond" panose="00000500000000000000" pitchFamily="2" charset="0"/>
              </a:rPr>
              <a:t>UserRegistrationForm</a:t>
            </a:r>
            <a:r>
              <a:rPr lang="en-US" sz="2000" dirty="0">
                <a:solidFill>
                  <a:srgbClr val="000000"/>
                </a:solidFill>
                <a:effectLst/>
                <a:highlight>
                  <a:srgbClr val="FFFFFF"/>
                </a:highlight>
                <a:latin typeface="EB Garamond" panose="00000500000000000000" pitchFamily="2" charset="0"/>
                <a:ea typeface="EB Garamond" panose="00000500000000000000" pitchFamily="2" charset="0"/>
              </a:rPr>
              <a:t>()</a:t>
            </a:r>
            <a:endParaRPr lang="en-IN" sz="2000" dirty="0">
              <a:effectLst/>
              <a:highlight>
                <a:srgbClr val="FFFFFF"/>
              </a:highlight>
              <a:latin typeface="EB Garamond" panose="00000500000000000000" pitchFamily="2" charset="0"/>
              <a:ea typeface="EB Garamond" panose="00000500000000000000" pitchFamily="2" charset="0"/>
            </a:endParaRPr>
          </a:p>
          <a:p>
            <a:r>
              <a:rPr lang="en-US" sz="20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000" dirty="0">
                <a:solidFill>
                  <a:srgbClr val="0000FF"/>
                </a:solidFill>
                <a:effectLst/>
                <a:highlight>
                  <a:srgbClr val="FFFFFF"/>
                </a:highlight>
                <a:latin typeface="EB Garamond" panose="00000500000000000000" pitchFamily="2" charset="0"/>
                <a:ea typeface="EB Garamond" panose="00000500000000000000" pitchFamily="2" charset="0"/>
              </a:rPr>
              <a:t>return</a:t>
            </a:r>
            <a:r>
              <a:rPr lang="en-US" sz="2000" dirty="0">
                <a:solidFill>
                  <a:srgbClr val="000000"/>
                </a:solidFill>
                <a:effectLst/>
                <a:highlight>
                  <a:srgbClr val="FFFFFF"/>
                </a:highlight>
                <a:latin typeface="EB Garamond" panose="00000500000000000000" pitchFamily="2" charset="0"/>
                <a:ea typeface="EB Garamond" panose="00000500000000000000" pitchFamily="2" charset="0"/>
              </a:rPr>
              <a:t> render(request, </a:t>
            </a:r>
            <a:r>
              <a:rPr lang="en-US" sz="2000" dirty="0">
                <a:solidFill>
                  <a:srgbClr val="A31515"/>
                </a:solidFill>
                <a:effectLst/>
                <a:highlight>
                  <a:srgbClr val="FFFFFF"/>
                </a:highlight>
                <a:latin typeface="EB Garamond" panose="00000500000000000000" pitchFamily="2" charset="0"/>
                <a:ea typeface="EB Garamond" panose="00000500000000000000" pitchFamily="2" charset="0"/>
              </a:rPr>
              <a:t>'</a:t>
            </a:r>
            <a:r>
              <a:rPr lang="en-US" sz="2000" dirty="0" err="1">
                <a:solidFill>
                  <a:srgbClr val="A31515"/>
                </a:solidFill>
                <a:effectLst/>
                <a:highlight>
                  <a:srgbClr val="FFFFFF"/>
                </a:highlight>
                <a:latin typeface="EB Garamond" panose="00000500000000000000" pitchFamily="2" charset="0"/>
                <a:ea typeface="EB Garamond" panose="00000500000000000000" pitchFamily="2" charset="0"/>
              </a:rPr>
              <a:t>UserRegistrations.html</a:t>
            </a:r>
            <a:r>
              <a:rPr lang="en-US" sz="2000" dirty="0">
                <a:solidFill>
                  <a:srgbClr val="A31515"/>
                </a:solidFill>
                <a:effectLst/>
                <a:highlight>
                  <a:srgbClr val="FFFFFF"/>
                </a:highlight>
                <a:latin typeface="EB Garamond" panose="00000500000000000000" pitchFamily="2" charset="0"/>
                <a:ea typeface="EB Garamond" panose="00000500000000000000" pitchFamily="2" charset="0"/>
              </a:rPr>
              <a:t>'</a:t>
            </a:r>
            <a:r>
              <a:rPr lang="en-US" sz="20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000" dirty="0">
                <a:solidFill>
                  <a:srgbClr val="A31515"/>
                </a:solidFill>
                <a:effectLst/>
                <a:highlight>
                  <a:srgbClr val="FFFFFF"/>
                </a:highlight>
                <a:latin typeface="EB Garamond" panose="00000500000000000000" pitchFamily="2" charset="0"/>
                <a:ea typeface="EB Garamond" panose="00000500000000000000" pitchFamily="2" charset="0"/>
              </a:rPr>
              <a:t>'form'</a:t>
            </a:r>
            <a:r>
              <a:rPr lang="en-US" sz="2000" dirty="0">
                <a:solidFill>
                  <a:srgbClr val="000000"/>
                </a:solidFill>
                <a:effectLst/>
                <a:highlight>
                  <a:srgbClr val="FFFFFF"/>
                </a:highlight>
                <a:latin typeface="EB Garamond" panose="00000500000000000000" pitchFamily="2" charset="0"/>
                <a:ea typeface="EB Garamond" panose="00000500000000000000" pitchFamily="2" charset="0"/>
              </a:rPr>
              <a:t>: form})</a:t>
            </a:r>
            <a:endParaRPr lang="en-IN" sz="2000" dirty="0">
              <a:effectLst/>
              <a:highlight>
                <a:srgbClr val="FFFFFF"/>
              </a:highlight>
              <a:latin typeface="EB Garamond" panose="00000500000000000000" pitchFamily="2" charset="0"/>
              <a:ea typeface="EB Garamond" panose="00000500000000000000" pitchFamily="2" charset="0"/>
            </a:endParaRPr>
          </a:p>
          <a:p>
            <a:r>
              <a:rPr lang="en-US" sz="20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000" dirty="0">
                <a:solidFill>
                  <a:srgbClr val="0000FF"/>
                </a:solidFill>
                <a:effectLst/>
                <a:highlight>
                  <a:srgbClr val="FFFFFF"/>
                </a:highlight>
                <a:latin typeface="EB Garamond" panose="00000500000000000000" pitchFamily="2" charset="0"/>
                <a:ea typeface="EB Garamond" panose="00000500000000000000" pitchFamily="2" charset="0"/>
              </a:rPr>
              <a:t>else</a:t>
            </a:r>
            <a:r>
              <a:rPr lang="en-US" sz="2000" dirty="0">
                <a:solidFill>
                  <a:srgbClr val="000000"/>
                </a:solidFill>
                <a:effectLst/>
                <a:highlight>
                  <a:srgbClr val="FFFFFF"/>
                </a:highlight>
                <a:latin typeface="EB Garamond" panose="00000500000000000000" pitchFamily="2" charset="0"/>
                <a:ea typeface="EB Garamond" panose="00000500000000000000" pitchFamily="2" charset="0"/>
              </a:rPr>
              <a:t>:</a:t>
            </a:r>
            <a:endParaRPr lang="en-IN" sz="2000" dirty="0">
              <a:effectLst/>
              <a:highlight>
                <a:srgbClr val="FFFFFF"/>
              </a:highlight>
              <a:latin typeface="EB Garamond" panose="00000500000000000000" pitchFamily="2" charset="0"/>
              <a:ea typeface="EB Garamond" panose="00000500000000000000" pitchFamily="2" charset="0"/>
            </a:endParaRPr>
          </a:p>
          <a:p>
            <a:r>
              <a:rPr lang="en-US" sz="20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000" dirty="0" err="1">
                <a:solidFill>
                  <a:srgbClr val="000000"/>
                </a:solidFill>
                <a:effectLst/>
                <a:highlight>
                  <a:srgbClr val="FFFFFF"/>
                </a:highlight>
                <a:latin typeface="EB Garamond" panose="00000500000000000000" pitchFamily="2" charset="0"/>
                <a:ea typeface="EB Garamond" panose="00000500000000000000" pitchFamily="2" charset="0"/>
              </a:rPr>
              <a:t>messages.success</a:t>
            </a:r>
            <a:r>
              <a:rPr lang="en-US" sz="2000" dirty="0">
                <a:solidFill>
                  <a:srgbClr val="000000"/>
                </a:solidFill>
                <a:effectLst/>
                <a:highlight>
                  <a:srgbClr val="FFFFFF"/>
                </a:highlight>
                <a:latin typeface="EB Garamond" panose="00000500000000000000" pitchFamily="2" charset="0"/>
                <a:ea typeface="EB Garamond" panose="00000500000000000000" pitchFamily="2" charset="0"/>
              </a:rPr>
              <a:t>(request, </a:t>
            </a:r>
            <a:r>
              <a:rPr lang="en-US" sz="2000" dirty="0">
                <a:solidFill>
                  <a:srgbClr val="A31515"/>
                </a:solidFill>
                <a:effectLst/>
                <a:highlight>
                  <a:srgbClr val="FFFFFF"/>
                </a:highlight>
                <a:latin typeface="EB Garamond" panose="00000500000000000000" pitchFamily="2" charset="0"/>
                <a:ea typeface="EB Garamond" panose="00000500000000000000" pitchFamily="2" charset="0"/>
              </a:rPr>
              <a:t>'Email or Mobile Already Existed'</a:t>
            </a:r>
            <a:r>
              <a:rPr lang="en-US" sz="2000" dirty="0">
                <a:solidFill>
                  <a:srgbClr val="000000"/>
                </a:solidFill>
                <a:effectLst/>
                <a:highlight>
                  <a:srgbClr val="FFFFFF"/>
                </a:highlight>
                <a:latin typeface="EB Garamond" panose="00000500000000000000" pitchFamily="2" charset="0"/>
                <a:ea typeface="EB Garamond" panose="00000500000000000000" pitchFamily="2" charset="0"/>
              </a:rPr>
              <a:t>)</a:t>
            </a:r>
            <a:endParaRPr lang="en-IN" sz="2000" dirty="0">
              <a:effectLst/>
              <a:highlight>
                <a:srgbClr val="FFFFFF"/>
              </a:highlight>
              <a:latin typeface="EB Garamond" panose="00000500000000000000" pitchFamily="2" charset="0"/>
              <a:ea typeface="EB Garamond" panose="00000500000000000000" pitchFamily="2" charset="0"/>
            </a:endParaRPr>
          </a:p>
          <a:p>
            <a:r>
              <a:rPr lang="en-US" sz="2000" dirty="0">
                <a:solidFill>
                  <a:srgbClr val="000000"/>
                </a:solidFill>
                <a:effectLst/>
                <a:highlight>
                  <a:srgbClr val="FFFFFF"/>
                </a:highlight>
                <a:latin typeface="EB Garamond" panose="00000500000000000000" pitchFamily="2" charset="0"/>
                <a:ea typeface="EB Garamond" panose="00000500000000000000" pitchFamily="2" charset="0"/>
              </a:rPr>
              <a:t>            print(</a:t>
            </a:r>
            <a:r>
              <a:rPr lang="en-US" sz="2000" dirty="0">
                <a:solidFill>
                  <a:srgbClr val="A31515"/>
                </a:solidFill>
                <a:effectLst/>
                <a:highlight>
                  <a:srgbClr val="FFFFFF"/>
                </a:highlight>
                <a:latin typeface="EB Garamond" panose="00000500000000000000" pitchFamily="2" charset="0"/>
                <a:ea typeface="EB Garamond" panose="00000500000000000000" pitchFamily="2" charset="0"/>
              </a:rPr>
              <a:t>"Invalid form"</a:t>
            </a:r>
            <a:r>
              <a:rPr lang="en-US" sz="2000" dirty="0">
                <a:solidFill>
                  <a:srgbClr val="000000"/>
                </a:solidFill>
                <a:effectLst/>
                <a:highlight>
                  <a:srgbClr val="FFFFFF"/>
                </a:highlight>
                <a:latin typeface="EB Garamond" panose="00000500000000000000" pitchFamily="2" charset="0"/>
                <a:ea typeface="EB Garamond" panose="00000500000000000000" pitchFamily="2" charset="0"/>
              </a:rPr>
              <a:t>)</a:t>
            </a:r>
            <a:endParaRPr lang="en-IN" sz="2000" dirty="0">
              <a:effectLst/>
              <a:highlight>
                <a:srgbClr val="FFFFFF"/>
              </a:highlight>
              <a:latin typeface="EB Garamond" panose="00000500000000000000" pitchFamily="2" charset="0"/>
              <a:ea typeface="EB Garamond" panose="00000500000000000000" pitchFamily="2" charset="0"/>
            </a:endParaRPr>
          </a:p>
          <a:p>
            <a:r>
              <a:rPr lang="en-US" sz="20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000" dirty="0">
                <a:solidFill>
                  <a:srgbClr val="0000FF"/>
                </a:solidFill>
                <a:effectLst/>
                <a:highlight>
                  <a:srgbClr val="FFFFFF"/>
                </a:highlight>
                <a:latin typeface="EB Garamond" panose="00000500000000000000" pitchFamily="2" charset="0"/>
                <a:ea typeface="EB Garamond" panose="00000500000000000000" pitchFamily="2" charset="0"/>
              </a:rPr>
              <a:t>else</a:t>
            </a:r>
            <a:r>
              <a:rPr lang="en-US" sz="2000" dirty="0">
                <a:solidFill>
                  <a:srgbClr val="000000"/>
                </a:solidFill>
                <a:effectLst/>
                <a:highlight>
                  <a:srgbClr val="FFFFFF"/>
                </a:highlight>
                <a:latin typeface="EB Garamond" panose="00000500000000000000" pitchFamily="2" charset="0"/>
                <a:ea typeface="EB Garamond" panose="00000500000000000000" pitchFamily="2" charset="0"/>
              </a:rPr>
              <a:t>:</a:t>
            </a:r>
            <a:endParaRPr lang="en-IN" sz="2000" dirty="0">
              <a:effectLst/>
              <a:highlight>
                <a:srgbClr val="FFFFFF"/>
              </a:highlight>
              <a:latin typeface="EB Garamond" panose="00000500000000000000" pitchFamily="2" charset="0"/>
              <a:ea typeface="EB Garamond" panose="00000500000000000000" pitchFamily="2" charset="0"/>
            </a:endParaRPr>
          </a:p>
          <a:p>
            <a:r>
              <a:rPr lang="en-US" sz="2000" dirty="0">
                <a:solidFill>
                  <a:srgbClr val="000000"/>
                </a:solidFill>
                <a:effectLst/>
                <a:highlight>
                  <a:srgbClr val="FFFFFF"/>
                </a:highlight>
                <a:latin typeface="EB Garamond" panose="00000500000000000000" pitchFamily="2" charset="0"/>
                <a:ea typeface="EB Garamond" panose="00000500000000000000" pitchFamily="2" charset="0"/>
              </a:rPr>
              <a:t>        form = </a:t>
            </a:r>
            <a:r>
              <a:rPr lang="en-US" sz="2000" dirty="0" err="1">
                <a:solidFill>
                  <a:srgbClr val="000000"/>
                </a:solidFill>
                <a:effectLst/>
                <a:highlight>
                  <a:srgbClr val="FFFFFF"/>
                </a:highlight>
                <a:latin typeface="EB Garamond" panose="00000500000000000000" pitchFamily="2" charset="0"/>
                <a:ea typeface="EB Garamond" panose="00000500000000000000" pitchFamily="2" charset="0"/>
              </a:rPr>
              <a:t>UserRegistrationForm</a:t>
            </a:r>
            <a:r>
              <a:rPr lang="en-US" sz="2000" dirty="0">
                <a:solidFill>
                  <a:srgbClr val="000000"/>
                </a:solidFill>
                <a:effectLst/>
                <a:highlight>
                  <a:srgbClr val="FFFFFF"/>
                </a:highlight>
                <a:latin typeface="EB Garamond" panose="00000500000000000000" pitchFamily="2" charset="0"/>
                <a:ea typeface="EB Garamond" panose="00000500000000000000" pitchFamily="2" charset="0"/>
              </a:rPr>
              <a:t>()</a:t>
            </a:r>
            <a:endParaRPr lang="en-IN" sz="2000" dirty="0">
              <a:effectLst/>
              <a:highlight>
                <a:srgbClr val="FFFFFF"/>
              </a:highlight>
              <a:latin typeface="EB Garamond" panose="00000500000000000000" pitchFamily="2" charset="0"/>
              <a:ea typeface="EB Garamond" panose="00000500000000000000" pitchFamily="2" charset="0"/>
            </a:endParaRPr>
          </a:p>
          <a:p>
            <a:r>
              <a:rPr lang="en-US" sz="20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000" dirty="0">
                <a:solidFill>
                  <a:srgbClr val="0000FF"/>
                </a:solidFill>
                <a:effectLst/>
                <a:highlight>
                  <a:srgbClr val="FFFFFF"/>
                </a:highlight>
                <a:latin typeface="EB Garamond" panose="00000500000000000000" pitchFamily="2" charset="0"/>
                <a:ea typeface="EB Garamond" panose="00000500000000000000" pitchFamily="2" charset="0"/>
              </a:rPr>
              <a:t>return</a:t>
            </a:r>
            <a:r>
              <a:rPr lang="en-US" sz="2000" dirty="0">
                <a:solidFill>
                  <a:srgbClr val="000000"/>
                </a:solidFill>
                <a:effectLst/>
                <a:highlight>
                  <a:srgbClr val="FFFFFF"/>
                </a:highlight>
                <a:latin typeface="EB Garamond" panose="00000500000000000000" pitchFamily="2" charset="0"/>
                <a:ea typeface="EB Garamond" panose="00000500000000000000" pitchFamily="2" charset="0"/>
              </a:rPr>
              <a:t> render(request, </a:t>
            </a:r>
            <a:r>
              <a:rPr lang="en-US" sz="2000" dirty="0">
                <a:solidFill>
                  <a:srgbClr val="A31515"/>
                </a:solidFill>
                <a:effectLst/>
                <a:highlight>
                  <a:srgbClr val="FFFFFF"/>
                </a:highlight>
                <a:latin typeface="EB Garamond" panose="00000500000000000000" pitchFamily="2" charset="0"/>
                <a:ea typeface="EB Garamond" panose="00000500000000000000" pitchFamily="2" charset="0"/>
              </a:rPr>
              <a:t>'</a:t>
            </a:r>
            <a:r>
              <a:rPr lang="en-US" sz="2000" dirty="0" err="1">
                <a:solidFill>
                  <a:srgbClr val="A31515"/>
                </a:solidFill>
                <a:effectLst/>
                <a:highlight>
                  <a:srgbClr val="FFFFFF"/>
                </a:highlight>
                <a:latin typeface="EB Garamond" panose="00000500000000000000" pitchFamily="2" charset="0"/>
                <a:ea typeface="EB Garamond" panose="00000500000000000000" pitchFamily="2" charset="0"/>
              </a:rPr>
              <a:t>UserRegistrations.html</a:t>
            </a:r>
            <a:r>
              <a:rPr lang="en-US" sz="2000" dirty="0">
                <a:solidFill>
                  <a:srgbClr val="A31515"/>
                </a:solidFill>
                <a:effectLst/>
                <a:highlight>
                  <a:srgbClr val="FFFFFF"/>
                </a:highlight>
                <a:latin typeface="EB Garamond" panose="00000500000000000000" pitchFamily="2" charset="0"/>
                <a:ea typeface="EB Garamond" panose="00000500000000000000" pitchFamily="2" charset="0"/>
              </a:rPr>
              <a:t>'</a:t>
            </a:r>
            <a:r>
              <a:rPr lang="en-US" sz="20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000" dirty="0">
                <a:solidFill>
                  <a:srgbClr val="A31515"/>
                </a:solidFill>
                <a:effectLst/>
                <a:highlight>
                  <a:srgbClr val="FFFFFF"/>
                </a:highlight>
                <a:latin typeface="EB Garamond" panose="00000500000000000000" pitchFamily="2" charset="0"/>
                <a:ea typeface="EB Garamond" panose="00000500000000000000" pitchFamily="2" charset="0"/>
              </a:rPr>
              <a:t>'form'</a:t>
            </a:r>
            <a:r>
              <a:rPr lang="en-US" sz="2000" dirty="0">
                <a:solidFill>
                  <a:srgbClr val="000000"/>
                </a:solidFill>
                <a:effectLst/>
                <a:highlight>
                  <a:srgbClr val="FFFFFF"/>
                </a:highlight>
                <a:latin typeface="EB Garamond" panose="00000500000000000000" pitchFamily="2" charset="0"/>
                <a:ea typeface="EB Garamond" panose="00000500000000000000" pitchFamily="2" charset="0"/>
              </a:rPr>
              <a:t>: form})</a:t>
            </a:r>
            <a:endParaRPr lang="en-IN" sz="2000" dirty="0">
              <a:effectLst/>
              <a:highlight>
                <a:srgbClr val="FFFFFF"/>
              </a:highlight>
              <a:latin typeface="EB Garamond" panose="00000500000000000000" pitchFamily="2" charset="0"/>
              <a:ea typeface="EB Garamond" panose="00000500000000000000" pitchFamily="2"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295400" y="63879"/>
            <a:ext cx="9537919" cy="1490793"/>
          </a:xfrm>
          <a:prstGeom prst="rect">
            <a:avLst/>
          </a:prstGeom>
        </p:spPr>
        <p:txBody>
          <a:bodyPr wrap="square" lIns="0" tIns="0" rIns="0" bIns="0" rtlCol="0" anchor="t">
            <a:spAutoFit/>
          </a:bodyPr>
          <a:lstStyle/>
          <a:p>
            <a:pPr marL="0" lvl="0" indent="0">
              <a:lnSpc>
                <a:spcPts val="12880"/>
              </a:lnSpc>
              <a:spcBef>
                <a:spcPct val="0"/>
              </a:spcBef>
            </a:pPr>
            <a:r>
              <a:rPr lang="en-US" sz="6500" u="none" strike="noStrike" dirty="0">
                <a:solidFill>
                  <a:srgbClr val="184173"/>
                </a:solidFill>
                <a:latin typeface="Cinzel Decorative Bold" panose="020B0604020202020204" charset="0"/>
              </a:rPr>
              <a:t>Sample Code</a:t>
            </a:r>
          </a:p>
        </p:txBody>
      </p:sp>
      <p:sp>
        <p:nvSpPr>
          <p:cNvPr id="8" name="Freeform 4">
            <a:extLst>
              <a:ext uri="{FF2B5EF4-FFF2-40B4-BE49-F238E27FC236}">
                <a16:creationId xmlns:a16="http://schemas.microsoft.com/office/drawing/2014/main" id="{61200696-A75D-ECF8-B09C-EBA05989043B}"/>
              </a:ext>
            </a:extLst>
          </p:cNvPr>
          <p:cNvSpPr/>
          <p:nvPr/>
        </p:nvSpPr>
        <p:spPr>
          <a:xfrm rot="680008">
            <a:off x="9610211" y="2684552"/>
            <a:ext cx="11794617" cy="9452440"/>
          </a:xfrm>
          <a:custGeom>
            <a:avLst/>
            <a:gdLst/>
            <a:ahLst/>
            <a:cxnLst/>
            <a:rect l="l" t="t" r="r" b="b"/>
            <a:pathLst>
              <a:path w="5764383" h="5764383">
                <a:moveTo>
                  <a:pt x="0" y="0"/>
                </a:moveTo>
                <a:lnTo>
                  <a:pt x="5764383" y="0"/>
                </a:lnTo>
                <a:lnTo>
                  <a:pt x="5764383" y="5764383"/>
                </a:lnTo>
                <a:lnTo>
                  <a:pt x="0" y="5764383"/>
                </a:lnTo>
                <a:lnTo>
                  <a:pt x="0" y="0"/>
                </a:lnTo>
                <a:close/>
              </a:path>
            </a:pathLst>
          </a:custGeom>
          <a:blipFill>
            <a:blip r:embed="rId2">
              <a:alphaModFix amt="30000"/>
              <a:extLst>
                <a:ext uri="{96DAC541-7B7A-43D3-8B79-37D633B846F1}">
                  <asvg:svgBlip xmlns:asvg="http://schemas.microsoft.com/office/drawing/2016/SVG/main" xmlns="" r:embed="rId3"/>
                </a:ext>
              </a:extLst>
            </a:blip>
            <a:stretch>
              <a:fillRect/>
            </a:stretch>
          </a:blipFill>
        </p:spPr>
      </p:sp>
      <p:pic>
        <p:nvPicPr>
          <p:cNvPr id="9" name="Picture 8">
            <a:extLst>
              <a:ext uri="{FF2B5EF4-FFF2-40B4-BE49-F238E27FC236}">
                <a16:creationId xmlns:a16="http://schemas.microsoft.com/office/drawing/2014/main" id="{214B087D-0983-478E-7775-EA260A327F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132885">
            <a:off x="13994976" y="266700"/>
            <a:ext cx="9753600" cy="9753600"/>
          </a:xfrm>
          <a:prstGeom prst="rect">
            <a:avLst/>
          </a:prstGeom>
        </p:spPr>
      </p:pic>
      <p:sp>
        <p:nvSpPr>
          <p:cNvPr id="11" name="TextBox 10">
            <a:extLst>
              <a:ext uri="{FF2B5EF4-FFF2-40B4-BE49-F238E27FC236}">
                <a16:creationId xmlns:a16="http://schemas.microsoft.com/office/drawing/2014/main" id="{589E529C-22D3-007E-646B-47C38CC7400F}"/>
              </a:ext>
            </a:extLst>
          </p:cNvPr>
          <p:cNvSpPr txBox="1"/>
          <p:nvPr/>
        </p:nvSpPr>
        <p:spPr>
          <a:xfrm>
            <a:off x="1066800" y="1617780"/>
            <a:ext cx="12533084" cy="8894743"/>
          </a:xfrm>
          <a:prstGeom prst="rect">
            <a:avLst/>
          </a:prstGeom>
          <a:noFill/>
        </p:spPr>
        <p:txBody>
          <a:bodyPr wrap="square">
            <a:spAutoFit/>
          </a:bodyPr>
          <a:lstStyle/>
          <a:p>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def</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UserLoginCheck</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(request):</a:t>
            </a:r>
            <a:endParaRPr lang="en-IN" sz="2200" dirty="0">
              <a:effectLst/>
              <a:highlight>
                <a:srgbClr val="FFFFFF"/>
              </a:highlight>
              <a:latin typeface="EB Garamond" panose="00000500000000000000" pitchFamily="2" charset="0"/>
              <a:ea typeface="EB Garamond" panose="00000500000000000000" pitchFamily="2" charset="0"/>
            </a:endParaRPr>
          </a:p>
          <a:p>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if</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request.method</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A31515"/>
                </a:solidFill>
                <a:effectLst/>
                <a:highlight>
                  <a:srgbClr val="FFFFFF"/>
                </a:highlight>
                <a:latin typeface="EB Garamond" panose="00000500000000000000" pitchFamily="2" charset="0"/>
                <a:ea typeface="EB Garamond" panose="00000500000000000000" pitchFamily="2" charset="0"/>
              </a:rPr>
              <a:t>'POST'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endParaRPr lang="en-IN" sz="2200" dirty="0">
              <a:effectLst/>
              <a:highlight>
                <a:srgbClr val="FFFFFF"/>
              </a:highlight>
              <a:latin typeface="EB Garamond" panose="00000500000000000000" pitchFamily="2" charset="0"/>
              <a:ea typeface="EB Garamond" panose="00000500000000000000" pitchFamily="2" charset="0"/>
            </a:endParaRPr>
          </a:p>
          <a:p>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loginid</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request.POST.get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A31515"/>
                </a:solidFill>
                <a:effectLst/>
                <a:highlight>
                  <a:srgbClr val="FFFFFF"/>
                </a:highlight>
                <a:latin typeface="EB Garamond" panose="00000500000000000000" pitchFamily="2" charset="0"/>
                <a:ea typeface="EB Garamond" panose="00000500000000000000" pitchFamily="2" charset="0"/>
              </a:rPr>
              <a:t>'</a:t>
            </a:r>
            <a:r>
              <a:rPr lang="en-US" sz="2200" dirty="0" err="1">
                <a:solidFill>
                  <a:srgbClr val="A31515"/>
                </a:solidFill>
                <a:effectLst/>
                <a:highlight>
                  <a:srgbClr val="FFFFFF"/>
                </a:highlight>
                <a:latin typeface="EB Garamond" panose="00000500000000000000" pitchFamily="2" charset="0"/>
                <a:ea typeface="EB Garamond" panose="00000500000000000000" pitchFamily="2" charset="0"/>
              </a:rPr>
              <a:t>loginid</a:t>
            </a:r>
            <a:r>
              <a:rPr lang="en-US" sz="2200" dirty="0">
                <a:solidFill>
                  <a:srgbClr val="A31515"/>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endParaRPr lang="en-IN" sz="2200" dirty="0">
              <a:effectLst/>
              <a:highlight>
                <a:srgbClr val="FFFFFF"/>
              </a:highlight>
              <a:latin typeface="EB Garamond" panose="00000500000000000000" pitchFamily="2" charset="0"/>
              <a:ea typeface="EB Garamond" panose="00000500000000000000" pitchFamily="2" charset="0"/>
            </a:endParaRPr>
          </a:p>
          <a:p>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pswd</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request.POST.get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A31515"/>
                </a:solidFill>
                <a:effectLst/>
                <a:highlight>
                  <a:srgbClr val="FFFFFF"/>
                </a:highlight>
                <a:latin typeface="EB Garamond" panose="00000500000000000000" pitchFamily="2" charset="0"/>
                <a:ea typeface="EB Garamond" panose="00000500000000000000" pitchFamily="2" charset="0"/>
              </a:rPr>
              <a:t>'</a:t>
            </a:r>
            <a:r>
              <a:rPr lang="en-US" sz="2200" dirty="0" err="1">
                <a:solidFill>
                  <a:srgbClr val="A31515"/>
                </a:solidFill>
                <a:effectLst/>
                <a:highlight>
                  <a:srgbClr val="FFFFFF"/>
                </a:highlight>
                <a:latin typeface="EB Garamond" panose="00000500000000000000" pitchFamily="2" charset="0"/>
                <a:ea typeface="EB Garamond" panose="00000500000000000000" pitchFamily="2" charset="0"/>
              </a:rPr>
              <a:t>pswd</a:t>
            </a:r>
            <a:r>
              <a:rPr lang="en-US" sz="2200" dirty="0">
                <a:solidFill>
                  <a:srgbClr val="A31515"/>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endParaRPr lang="en-IN" sz="2200" dirty="0">
              <a:effectLst/>
              <a:highlight>
                <a:srgbClr val="FFFFFF"/>
              </a:highlight>
              <a:latin typeface="EB Garamond" panose="00000500000000000000" pitchFamily="2" charset="0"/>
              <a:ea typeface="EB Garamond" panose="00000500000000000000" pitchFamily="2" charset="0"/>
            </a:endParaRPr>
          </a:p>
          <a:p>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print(</a:t>
            </a:r>
            <a:r>
              <a:rPr lang="en-US" sz="2200" dirty="0">
                <a:solidFill>
                  <a:srgbClr val="A31515"/>
                </a:solidFill>
                <a:effectLst/>
                <a:highlight>
                  <a:srgbClr val="FFFFFF"/>
                </a:highlight>
                <a:latin typeface="EB Garamond" panose="00000500000000000000" pitchFamily="2" charset="0"/>
                <a:ea typeface="EB Garamond" panose="00000500000000000000" pitchFamily="2" charset="0"/>
              </a:rPr>
              <a:t>"Login ID = "</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loginid</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A31515"/>
                </a:solidFill>
                <a:effectLst/>
                <a:highlight>
                  <a:srgbClr val="FFFFFF"/>
                </a:highlight>
                <a:latin typeface="EB Garamond" panose="00000500000000000000" pitchFamily="2" charset="0"/>
                <a:ea typeface="EB Garamond" panose="00000500000000000000" pitchFamily="2" charset="0"/>
              </a:rPr>
              <a:t>' Password = '</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pswd</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endParaRPr lang="en-IN" sz="2200" dirty="0">
              <a:effectLst/>
              <a:highlight>
                <a:srgbClr val="FFFFFF"/>
              </a:highlight>
              <a:latin typeface="EB Garamond" panose="00000500000000000000" pitchFamily="2" charset="0"/>
              <a:ea typeface="EB Garamond" panose="00000500000000000000" pitchFamily="2" charset="0"/>
            </a:endParaRPr>
          </a:p>
          <a:p>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try</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endParaRPr lang="en-IN" sz="2200" dirty="0">
              <a:effectLst/>
              <a:highlight>
                <a:srgbClr val="FFFFFF"/>
              </a:highlight>
              <a:latin typeface="EB Garamond" panose="00000500000000000000" pitchFamily="2" charset="0"/>
              <a:ea typeface="EB Garamond" panose="00000500000000000000" pitchFamily="2" charset="0"/>
            </a:endParaRPr>
          </a:p>
          <a:p>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check = </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UserRegistrationModel.objects.get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endParaRPr lang="en-IN" sz="2200" dirty="0">
              <a:effectLst/>
              <a:highlight>
                <a:srgbClr val="FFFFFF"/>
              </a:highlight>
              <a:latin typeface="EB Garamond" panose="00000500000000000000" pitchFamily="2" charset="0"/>
              <a:ea typeface="EB Garamond" panose="00000500000000000000" pitchFamily="2" charset="0"/>
            </a:endParaRPr>
          </a:p>
          <a:p>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loginid</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loginid</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password=</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pswd</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endParaRPr lang="en-IN" sz="2200" dirty="0">
              <a:effectLst/>
              <a:highlight>
                <a:srgbClr val="FFFFFF"/>
              </a:highlight>
              <a:latin typeface="EB Garamond" panose="00000500000000000000" pitchFamily="2" charset="0"/>
              <a:ea typeface="EB Garamond" panose="00000500000000000000" pitchFamily="2" charset="0"/>
            </a:endParaRPr>
          </a:p>
          <a:p>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status = </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check.status</a:t>
            </a:r>
            <a:endParaRPr lang="en-IN" sz="2200" dirty="0">
              <a:effectLst/>
              <a:highlight>
                <a:srgbClr val="FFFFFF"/>
              </a:highlight>
              <a:latin typeface="EB Garamond" panose="00000500000000000000" pitchFamily="2" charset="0"/>
              <a:ea typeface="EB Garamond" panose="00000500000000000000" pitchFamily="2" charset="0"/>
            </a:endParaRPr>
          </a:p>
          <a:p>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print(</a:t>
            </a:r>
            <a:r>
              <a:rPr lang="en-US" sz="2200" dirty="0">
                <a:solidFill>
                  <a:srgbClr val="A31515"/>
                </a:solidFill>
                <a:effectLst/>
                <a:highlight>
                  <a:srgbClr val="FFFFFF"/>
                </a:highlight>
                <a:latin typeface="EB Garamond" panose="00000500000000000000" pitchFamily="2" charset="0"/>
                <a:ea typeface="EB Garamond" panose="00000500000000000000" pitchFamily="2" charset="0"/>
              </a:rPr>
              <a:t>'Status is = '</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status)</a:t>
            </a:r>
            <a:endParaRPr lang="en-IN" sz="2200" dirty="0">
              <a:effectLst/>
              <a:highlight>
                <a:srgbClr val="FFFFFF"/>
              </a:highlight>
              <a:latin typeface="EB Garamond" panose="00000500000000000000" pitchFamily="2" charset="0"/>
              <a:ea typeface="EB Garamond" panose="00000500000000000000" pitchFamily="2" charset="0"/>
            </a:endParaRPr>
          </a:p>
          <a:p>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if</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status == </a:t>
            </a:r>
            <a:r>
              <a:rPr lang="en-US" sz="2200" dirty="0">
                <a:solidFill>
                  <a:srgbClr val="A31515"/>
                </a:solidFill>
                <a:effectLst/>
                <a:highlight>
                  <a:srgbClr val="FFFFFF"/>
                </a:highlight>
                <a:latin typeface="EB Garamond" panose="00000500000000000000" pitchFamily="2" charset="0"/>
                <a:ea typeface="EB Garamond" panose="00000500000000000000" pitchFamily="2" charset="0"/>
              </a:rPr>
              <a:t>"activated"</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endParaRPr lang="en-IN" sz="2200" dirty="0">
              <a:effectLst/>
              <a:highlight>
                <a:srgbClr val="FFFFFF"/>
              </a:highlight>
              <a:latin typeface="EB Garamond" panose="00000500000000000000" pitchFamily="2" charset="0"/>
              <a:ea typeface="EB Garamond" panose="00000500000000000000" pitchFamily="2" charset="0"/>
            </a:endParaRPr>
          </a:p>
          <a:p>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request.session</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A31515"/>
                </a:solidFill>
                <a:effectLst/>
                <a:highlight>
                  <a:srgbClr val="FFFFFF"/>
                </a:highlight>
                <a:latin typeface="EB Garamond" panose="00000500000000000000" pitchFamily="2" charset="0"/>
                <a:ea typeface="EB Garamond" panose="00000500000000000000" pitchFamily="2" charset="0"/>
              </a:rPr>
              <a:t>'id'</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 </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check.id</a:t>
            </a:r>
            <a:endParaRPr lang="en-IN" sz="2200" dirty="0">
              <a:effectLst/>
              <a:highlight>
                <a:srgbClr val="FFFFFF"/>
              </a:highlight>
              <a:latin typeface="EB Garamond" panose="00000500000000000000" pitchFamily="2" charset="0"/>
              <a:ea typeface="EB Garamond" panose="00000500000000000000" pitchFamily="2" charset="0"/>
            </a:endParaRPr>
          </a:p>
          <a:p>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request.session</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A31515"/>
                </a:solidFill>
                <a:effectLst/>
                <a:highlight>
                  <a:srgbClr val="FFFFFF"/>
                </a:highlight>
                <a:latin typeface="EB Garamond" panose="00000500000000000000" pitchFamily="2" charset="0"/>
                <a:ea typeface="EB Garamond" panose="00000500000000000000" pitchFamily="2" charset="0"/>
              </a:rPr>
              <a:t>'</a:t>
            </a:r>
            <a:r>
              <a:rPr lang="en-US" sz="2200" dirty="0" err="1">
                <a:solidFill>
                  <a:srgbClr val="A31515"/>
                </a:solidFill>
                <a:effectLst/>
                <a:highlight>
                  <a:srgbClr val="FFFFFF"/>
                </a:highlight>
                <a:latin typeface="EB Garamond" panose="00000500000000000000" pitchFamily="2" charset="0"/>
                <a:ea typeface="EB Garamond" panose="00000500000000000000" pitchFamily="2" charset="0"/>
              </a:rPr>
              <a:t>loggeduser</a:t>
            </a:r>
            <a:r>
              <a:rPr lang="en-US" sz="2200" dirty="0">
                <a:solidFill>
                  <a:srgbClr val="A31515"/>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 </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check.name</a:t>
            </a:r>
            <a:endParaRPr lang="en-IN" sz="2200" dirty="0">
              <a:effectLst/>
              <a:highlight>
                <a:srgbClr val="FFFFFF"/>
              </a:highlight>
              <a:latin typeface="EB Garamond" panose="00000500000000000000" pitchFamily="2" charset="0"/>
              <a:ea typeface="EB Garamond" panose="00000500000000000000" pitchFamily="2" charset="0"/>
            </a:endParaRPr>
          </a:p>
          <a:p>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request.session</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A31515"/>
                </a:solidFill>
                <a:effectLst/>
                <a:highlight>
                  <a:srgbClr val="FFFFFF"/>
                </a:highlight>
                <a:latin typeface="EB Garamond" panose="00000500000000000000" pitchFamily="2" charset="0"/>
                <a:ea typeface="EB Garamond" panose="00000500000000000000" pitchFamily="2" charset="0"/>
              </a:rPr>
              <a:t>'</a:t>
            </a:r>
            <a:r>
              <a:rPr lang="en-US" sz="2200" dirty="0" err="1">
                <a:solidFill>
                  <a:srgbClr val="A31515"/>
                </a:solidFill>
                <a:effectLst/>
                <a:highlight>
                  <a:srgbClr val="FFFFFF"/>
                </a:highlight>
                <a:latin typeface="EB Garamond" panose="00000500000000000000" pitchFamily="2" charset="0"/>
                <a:ea typeface="EB Garamond" panose="00000500000000000000" pitchFamily="2" charset="0"/>
              </a:rPr>
              <a:t>loginid</a:t>
            </a:r>
            <a:r>
              <a:rPr lang="en-US" sz="2200" dirty="0">
                <a:solidFill>
                  <a:srgbClr val="A31515"/>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 </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loginid</a:t>
            </a:r>
            <a:endParaRPr lang="en-IN" sz="2200" dirty="0">
              <a:effectLst/>
              <a:highlight>
                <a:srgbClr val="FFFFFF"/>
              </a:highlight>
              <a:latin typeface="EB Garamond" panose="00000500000000000000" pitchFamily="2" charset="0"/>
              <a:ea typeface="EB Garamond" panose="00000500000000000000" pitchFamily="2" charset="0"/>
            </a:endParaRPr>
          </a:p>
          <a:p>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request.session</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A31515"/>
                </a:solidFill>
                <a:effectLst/>
                <a:highlight>
                  <a:srgbClr val="FFFFFF"/>
                </a:highlight>
                <a:latin typeface="EB Garamond" panose="00000500000000000000" pitchFamily="2" charset="0"/>
                <a:ea typeface="EB Garamond" panose="00000500000000000000" pitchFamily="2" charset="0"/>
              </a:rPr>
              <a:t>'email'</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 </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check.email</a:t>
            </a:r>
            <a:endParaRPr lang="en-IN" sz="2200" dirty="0">
              <a:effectLst/>
              <a:highlight>
                <a:srgbClr val="FFFFFF"/>
              </a:highlight>
              <a:latin typeface="EB Garamond" panose="00000500000000000000" pitchFamily="2" charset="0"/>
              <a:ea typeface="EB Garamond" panose="00000500000000000000" pitchFamily="2" charset="0"/>
            </a:endParaRPr>
          </a:p>
          <a:p>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print(</a:t>
            </a:r>
            <a:r>
              <a:rPr lang="en-US" sz="2200" dirty="0">
                <a:solidFill>
                  <a:srgbClr val="A31515"/>
                </a:solidFill>
                <a:effectLst/>
                <a:highlight>
                  <a:srgbClr val="FFFFFF"/>
                </a:highlight>
                <a:latin typeface="EB Garamond" panose="00000500000000000000" pitchFamily="2" charset="0"/>
                <a:ea typeface="EB Garamond" panose="00000500000000000000" pitchFamily="2" charset="0"/>
              </a:rPr>
              <a:t>"User id At"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check.id</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status)</a:t>
            </a:r>
            <a:endParaRPr lang="en-IN" sz="2200" dirty="0">
              <a:effectLst/>
              <a:highlight>
                <a:srgbClr val="FFFFFF"/>
              </a:highlight>
              <a:latin typeface="EB Garamond" panose="00000500000000000000" pitchFamily="2" charset="0"/>
              <a:ea typeface="EB Garamond" panose="00000500000000000000" pitchFamily="2" charset="0"/>
            </a:endParaRPr>
          </a:p>
          <a:p>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return</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render(request, </a:t>
            </a:r>
            <a:r>
              <a:rPr lang="en-US" sz="2200" dirty="0">
                <a:solidFill>
                  <a:srgbClr val="A31515"/>
                </a:solidFill>
                <a:effectLst/>
                <a:highlight>
                  <a:srgbClr val="FFFFFF"/>
                </a:highlight>
                <a:latin typeface="EB Garamond" panose="00000500000000000000" pitchFamily="2" charset="0"/>
                <a:ea typeface="EB Garamond" panose="00000500000000000000" pitchFamily="2" charset="0"/>
              </a:rPr>
              <a:t>'users/</a:t>
            </a:r>
            <a:r>
              <a:rPr lang="en-US" sz="2200" dirty="0" err="1">
                <a:solidFill>
                  <a:srgbClr val="A31515"/>
                </a:solidFill>
                <a:effectLst/>
                <a:highlight>
                  <a:srgbClr val="FFFFFF"/>
                </a:highlight>
                <a:latin typeface="EB Garamond" panose="00000500000000000000" pitchFamily="2" charset="0"/>
                <a:ea typeface="EB Garamond" panose="00000500000000000000" pitchFamily="2" charset="0"/>
              </a:rPr>
              <a:t>userhome.html</a:t>
            </a:r>
            <a:r>
              <a:rPr lang="en-US" sz="2200" dirty="0">
                <a:solidFill>
                  <a:srgbClr val="A31515"/>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endParaRPr lang="en-IN" sz="2200" dirty="0">
              <a:effectLst/>
              <a:highlight>
                <a:srgbClr val="FFFFFF"/>
              </a:highlight>
              <a:latin typeface="EB Garamond" panose="00000500000000000000" pitchFamily="2" charset="0"/>
              <a:ea typeface="EB Garamond" panose="00000500000000000000" pitchFamily="2" charset="0"/>
            </a:endParaRPr>
          </a:p>
          <a:p>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else</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endParaRPr lang="en-IN" sz="2200" dirty="0">
              <a:effectLst/>
              <a:highlight>
                <a:srgbClr val="FFFFFF"/>
              </a:highlight>
              <a:latin typeface="EB Garamond" panose="00000500000000000000" pitchFamily="2" charset="0"/>
              <a:ea typeface="EB Garamond" panose="00000500000000000000" pitchFamily="2" charset="0"/>
            </a:endParaRPr>
          </a:p>
          <a:p>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messages.success</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(request, </a:t>
            </a:r>
            <a:r>
              <a:rPr lang="en-US" sz="2200" dirty="0">
                <a:solidFill>
                  <a:srgbClr val="A31515"/>
                </a:solidFill>
                <a:effectLst/>
                <a:highlight>
                  <a:srgbClr val="FFFFFF"/>
                </a:highlight>
                <a:latin typeface="EB Garamond" panose="00000500000000000000" pitchFamily="2" charset="0"/>
                <a:ea typeface="EB Garamond" panose="00000500000000000000" pitchFamily="2" charset="0"/>
              </a:rPr>
              <a:t>'Your Account Not at activated'</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endParaRPr lang="en-IN" sz="2200" dirty="0">
              <a:effectLst/>
              <a:highlight>
                <a:srgbClr val="FFFFFF"/>
              </a:highlight>
              <a:latin typeface="EB Garamond" panose="00000500000000000000" pitchFamily="2" charset="0"/>
              <a:ea typeface="EB Garamond" panose="00000500000000000000" pitchFamily="2" charset="0"/>
            </a:endParaRPr>
          </a:p>
          <a:p>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return</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render(request, </a:t>
            </a:r>
            <a:r>
              <a:rPr lang="en-US" sz="2200" dirty="0">
                <a:solidFill>
                  <a:srgbClr val="A31515"/>
                </a:solidFill>
                <a:effectLst/>
                <a:highlight>
                  <a:srgbClr val="FFFFFF"/>
                </a:highlight>
                <a:latin typeface="EB Garamond" panose="00000500000000000000" pitchFamily="2" charset="0"/>
                <a:ea typeface="EB Garamond" panose="00000500000000000000" pitchFamily="2" charset="0"/>
              </a:rPr>
              <a:t>'</a:t>
            </a:r>
            <a:r>
              <a:rPr lang="en-US" sz="2200" dirty="0" err="1">
                <a:solidFill>
                  <a:srgbClr val="A31515"/>
                </a:solidFill>
                <a:effectLst/>
                <a:highlight>
                  <a:srgbClr val="FFFFFF"/>
                </a:highlight>
                <a:latin typeface="EB Garamond" panose="00000500000000000000" pitchFamily="2" charset="0"/>
                <a:ea typeface="EB Garamond" panose="00000500000000000000" pitchFamily="2" charset="0"/>
              </a:rPr>
              <a:t>userlogin.html</a:t>
            </a:r>
            <a:r>
              <a:rPr lang="en-US" sz="2200" dirty="0">
                <a:solidFill>
                  <a:srgbClr val="A31515"/>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endParaRPr lang="en-IN" sz="2200" dirty="0">
              <a:effectLst/>
              <a:highlight>
                <a:srgbClr val="FFFFFF"/>
              </a:highlight>
              <a:latin typeface="EB Garamond" panose="00000500000000000000" pitchFamily="2" charset="0"/>
              <a:ea typeface="EB Garamond" panose="00000500000000000000" pitchFamily="2" charset="0"/>
            </a:endParaRPr>
          </a:p>
          <a:p>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except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Exception </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as</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e:</a:t>
            </a:r>
            <a:endParaRPr lang="en-IN" sz="2200" dirty="0">
              <a:effectLst/>
              <a:highlight>
                <a:srgbClr val="FFFFFF"/>
              </a:highlight>
              <a:latin typeface="EB Garamond" panose="00000500000000000000" pitchFamily="2" charset="0"/>
              <a:ea typeface="EB Garamond" panose="00000500000000000000" pitchFamily="2" charset="0"/>
            </a:endParaRPr>
          </a:p>
          <a:p>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print(</a:t>
            </a:r>
            <a:r>
              <a:rPr lang="en-US" sz="2200" dirty="0">
                <a:solidFill>
                  <a:srgbClr val="A31515"/>
                </a:solidFill>
                <a:effectLst/>
                <a:highlight>
                  <a:srgbClr val="FFFFFF"/>
                </a:highlight>
                <a:latin typeface="EB Garamond" panose="00000500000000000000" pitchFamily="2" charset="0"/>
                <a:ea typeface="EB Garamond" panose="00000500000000000000" pitchFamily="2" charset="0"/>
              </a:rPr>
              <a:t>'Exception is '</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str(e))</a:t>
            </a:r>
            <a:endParaRPr lang="en-IN" sz="2200" dirty="0">
              <a:effectLst/>
              <a:highlight>
                <a:srgbClr val="FFFFFF"/>
              </a:highlight>
              <a:latin typeface="EB Garamond" panose="00000500000000000000" pitchFamily="2" charset="0"/>
              <a:ea typeface="EB Garamond" panose="00000500000000000000" pitchFamily="2" charset="0"/>
            </a:endParaRPr>
          </a:p>
          <a:p>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pass</a:t>
            </a:r>
            <a:endParaRPr lang="en-IN" sz="2200" dirty="0">
              <a:effectLst/>
              <a:highlight>
                <a:srgbClr val="FFFFFF"/>
              </a:highlight>
              <a:latin typeface="EB Garamond" panose="00000500000000000000" pitchFamily="2" charset="0"/>
              <a:ea typeface="EB Garamond" panose="00000500000000000000" pitchFamily="2" charset="0"/>
            </a:endParaRPr>
          </a:p>
          <a:p>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messages.success</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(request, </a:t>
            </a:r>
            <a:r>
              <a:rPr lang="en-US" sz="2200" dirty="0">
                <a:solidFill>
                  <a:srgbClr val="A31515"/>
                </a:solidFill>
                <a:effectLst/>
                <a:highlight>
                  <a:srgbClr val="FFFFFF"/>
                </a:highlight>
                <a:latin typeface="EB Garamond" panose="00000500000000000000" pitchFamily="2" charset="0"/>
                <a:ea typeface="EB Garamond" panose="00000500000000000000" pitchFamily="2" charset="0"/>
              </a:rPr>
              <a:t>'Invalid Login id and password'</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endParaRPr lang="en-IN" sz="2200" dirty="0">
              <a:effectLst/>
              <a:highlight>
                <a:srgbClr val="FFFFFF"/>
              </a:highlight>
              <a:latin typeface="EB Garamond" panose="00000500000000000000" pitchFamily="2" charset="0"/>
              <a:ea typeface="EB Garamond" panose="00000500000000000000" pitchFamily="2" charset="0"/>
            </a:endParaRPr>
          </a:p>
          <a:p>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return</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render(request, </a:t>
            </a:r>
            <a:r>
              <a:rPr lang="en-US" sz="2200" dirty="0">
                <a:solidFill>
                  <a:srgbClr val="A31515"/>
                </a:solidFill>
                <a:effectLst/>
                <a:highlight>
                  <a:srgbClr val="FFFFFF"/>
                </a:highlight>
                <a:latin typeface="EB Garamond" panose="00000500000000000000" pitchFamily="2" charset="0"/>
                <a:ea typeface="EB Garamond" panose="00000500000000000000" pitchFamily="2" charset="0"/>
              </a:rPr>
              <a:t>'</a:t>
            </a:r>
            <a:r>
              <a:rPr lang="en-US" sz="2200" dirty="0" err="1">
                <a:solidFill>
                  <a:srgbClr val="A31515"/>
                </a:solidFill>
                <a:effectLst/>
                <a:highlight>
                  <a:srgbClr val="FFFFFF"/>
                </a:highlight>
                <a:latin typeface="EB Garamond" panose="00000500000000000000" pitchFamily="2" charset="0"/>
                <a:ea typeface="EB Garamond" panose="00000500000000000000" pitchFamily="2" charset="0"/>
              </a:rPr>
              <a:t>userlogin.html</a:t>
            </a:r>
            <a:r>
              <a:rPr lang="en-US" sz="2200" dirty="0">
                <a:solidFill>
                  <a:srgbClr val="A31515"/>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endParaRPr lang="en-IN" sz="2200" dirty="0">
              <a:effectLst/>
              <a:highlight>
                <a:srgbClr val="FFFFFF"/>
              </a:highlight>
              <a:latin typeface="EB Garamond" panose="00000500000000000000" pitchFamily="2" charset="0"/>
              <a:ea typeface="EB Garamond" panose="00000500000000000000" pitchFamily="2" charset="0"/>
            </a:endParaRPr>
          </a:p>
          <a:p>
            <a:endParaRPr lang="en-IN" sz="2200" dirty="0">
              <a:latin typeface="EB Garamond" panose="00000500000000000000" pitchFamily="2" charset="0"/>
              <a:ea typeface="EB Garamond" panose="00000500000000000000" pitchFamily="2" charset="0"/>
            </a:endParaRPr>
          </a:p>
        </p:txBody>
      </p:sp>
    </p:spTree>
    <p:extLst>
      <p:ext uri="{BB962C8B-B14F-4D97-AF65-F5344CB8AC3E}">
        <p14:creationId xmlns:p14="http://schemas.microsoft.com/office/powerpoint/2010/main" val="1592975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371600" y="-342900"/>
            <a:ext cx="9537919" cy="1490793"/>
          </a:xfrm>
          <a:prstGeom prst="rect">
            <a:avLst/>
          </a:prstGeom>
        </p:spPr>
        <p:txBody>
          <a:bodyPr wrap="square" lIns="0" tIns="0" rIns="0" bIns="0" rtlCol="0" anchor="t">
            <a:spAutoFit/>
          </a:bodyPr>
          <a:lstStyle/>
          <a:p>
            <a:pPr marL="0" lvl="0" indent="0">
              <a:lnSpc>
                <a:spcPts val="12880"/>
              </a:lnSpc>
              <a:spcBef>
                <a:spcPct val="0"/>
              </a:spcBef>
            </a:pPr>
            <a:r>
              <a:rPr lang="en-US" sz="6500" u="none" strike="noStrike" dirty="0">
                <a:solidFill>
                  <a:srgbClr val="184173"/>
                </a:solidFill>
                <a:latin typeface="Cinzel Decorative Bold" panose="020B0604020202020204" charset="0"/>
              </a:rPr>
              <a:t>Sample Code</a:t>
            </a:r>
          </a:p>
        </p:txBody>
      </p:sp>
      <p:sp>
        <p:nvSpPr>
          <p:cNvPr id="8" name="Freeform 4">
            <a:extLst>
              <a:ext uri="{FF2B5EF4-FFF2-40B4-BE49-F238E27FC236}">
                <a16:creationId xmlns:a16="http://schemas.microsoft.com/office/drawing/2014/main" id="{61200696-A75D-ECF8-B09C-EBA05989043B}"/>
              </a:ext>
            </a:extLst>
          </p:cNvPr>
          <p:cNvSpPr/>
          <p:nvPr/>
        </p:nvSpPr>
        <p:spPr>
          <a:xfrm rot="680008">
            <a:off x="9610211" y="2684552"/>
            <a:ext cx="11794617" cy="9452440"/>
          </a:xfrm>
          <a:custGeom>
            <a:avLst/>
            <a:gdLst/>
            <a:ahLst/>
            <a:cxnLst/>
            <a:rect l="l" t="t" r="r" b="b"/>
            <a:pathLst>
              <a:path w="5764383" h="5764383">
                <a:moveTo>
                  <a:pt x="0" y="0"/>
                </a:moveTo>
                <a:lnTo>
                  <a:pt x="5764383" y="0"/>
                </a:lnTo>
                <a:lnTo>
                  <a:pt x="5764383" y="5764383"/>
                </a:lnTo>
                <a:lnTo>
                  <a:pt x="0" y="5764383"/>
                </a:lnTo>
                <a:lnTo>
                  <a:pt x="0" y="0"/>
                </a:lnTo>
                <a:close/>
              </a:path>
            </a:pathLst>
          </a:custGeom>
          <a:blipFill>
            <a:blip r:embed="rId2">
              <a:alphaModFix amt="30000"/>
              <a:extLst>
                <a:ext uri="{96DAC541-7B7A-43D3-8B79-37D633B846F1}">
                  <asvg:svgBlip xmlns:asvg="http://schemas.microsoft.com/office/drawing/2016/SVG/main" xmlns="" r:embed="rId3"/>
                </a:ext>
              </a:extLst>
            </a:blip>
            <a:stretch>
              <a:fillRect/>
            </a:stretch>
          </a:blipFill>
        </p:spPr>
      </p:sp>
      <p:pic>
        <p:nvPicPr>
          <p:cNvPr id="9" name="Picture 8">
            <a:extLst>
              <a:ext uri="{FF2B5EF4-FFF2-40B4-BE49-F238E27FC236}">
                <a16:creationId xmlns:a16="http://schemas.microsoft.com/office/drawing/2014/main" id="{214B087D-0983-478E-7775-EA260A327F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132885">
            <a:off x="13994976" y="266700"/>
            <a:ext cx="9753600" cy="9753600"/>
          </a:xfrm>
          <a:prstGeom prst="rect">
            <a:avLst/>
          </a:prstGeom>
        </p:spPr>
      </p:pic>
      <p:sp>
        <p:nvSpPr>
          <p:cNvPr id="11" name="TextBox 10">
            <a:extLst>
              <a:ext uri="{FF2B5EF4-FFF2-40B4-BE49-F238E27FC236}">
                <a16:creationId xmlns:a16="http://schemas.microsoft.com/office/drawing/2014/main" id="{589E529C-22D3-007E-646B-47C38CC7400F}"/>
              </a:ext>
            </a:extLst>
          </p:cNvPr>
          <p:cNvSpPr txBox="1"/>
          <p:nvPr/>
        </p:nvSpPr>
        <p:spPr>
          <a:xfrm>
            <a:off x="685800" y="1154587"/>
            <a:ext cx="17221200" cy="9764211"/>
          </a:xfrm>
          <a:prstGeom prst="rect">
            <a:avLst/>
          </a:prstGeom>
          <a:noFill/>
        </p:spPr>
        <p:txBody>
          <a:bodyPr wrap="square">
            <a:spAutoFit/>
          </a:bodyPr>
          <a:lstStyle/>
          <a:p>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def</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UserHome</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(request):</a:t>
            </a:r>
            <a:endParaRPr lang="en-IN" sz="2200" dirty="0">
              <a:effectLst/>
              <a:highlight>
                <a:srgbClr val="FFFFFF"/>
              </a:highlight>
              <a:latin typeface="EB Garamond" panose="00000500000000000000" pitchFamily="2" charset="0"/>
              <a:ea typeface="EB Garamond" panose="00000500000000000000" pitchFamily="2" charset="0"/>
            </a:endParaRPr>
          </a:p>
          <a:p>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return</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render(request, </a:t>
            </a:r>
            <a:r>
              <a:rPr lang="en-US" sz="2200" dirty="0">
                <a:solidFill>
                  <a:srgbClr val="A31515"/>
                </a:solidFill>
                <a:effectLst/>
                <a:highlight>
                  <a:srgbClr val="FFFFFF"/>
                </a:highlight>
                <a:latin typeface="EB Garamond" panose="00000500000000000000" pitchFamily="2" charset="0"/>
                <a:ea typeface="EB Garamond" panose="00000500000000000000" pitchFamily="2" charset="0"/>
              </a:rPr>
              <a:t>'users/</a:t>
            </a:r>
            <a:r>
              <a:rPr lang="en-US" sz="2200" dirty="0" err="1">
                <a:solidFill>
                  <a:srgbClr val="A31515"/>
                </a:solidFill>
                <a:effectLst/>
                <a:highlight>
                  <a:srgbClr val="FFFFFF"/>
                </a:highlight>
                <a:latin typeface="EB Garamond" panose="00000500000000000000" pitchFamily="2" charset="0"/>
                <a:ea typeface="EB Garamond" panose="00000500000000000000" pitchFamily="2" charset="0"/>
              </a:rPr>
              <a:t>userhome.html</a:t>
            </a:r>
            <a:r>
              <a:rPr lang="en-US" sz="2200" dirty="0">
                <a:solidFill>
                  <a:srgbClr val="A31515"/>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endParaRPr lang="en-IN" sz="2200" dirty="0">
              <a:effectLst/>
              <a:highlight>
                <a:srgbClr val="FFFFFF"/>
              </a:highlight>
              <a:latin typeface="EB Garamond" panose="00000500000000000000" pitchFamily="2" charset="0"/>
              <a:ea typeface="EB Garamond" panose="00000500000000000000" pitchFamily="2" charset="0"/>
            </a:endParaRPr>
          </a:p>
          <a:p>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endParaRPr lang="en-IN" sz="2200" dirty="0">
              <a:effectLst/>
              <a:highlight>
                <a:srgbClr val="FFFFFF"/>
              </a:highlight>
              <a:latin typeface="EB Garamond" panose="00000500000000000000" pitchFamily="2" charset="0"/>
              <a:ea typeface="EB Garamond" panose="00000500000000000000" pitchFamily="2" charset="0"/>
            </a:endParaRPr>
          </a:p>
          <a:p>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def</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viewData</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(request):</a:t>
            </a:r>
            <a:endParaRPr lang="en-IN" sz="2200" dirty="0">
              <a:effectLst/>
              <a:highlight>
                <a:srgbClr val="FFFFFF"/>
              </a:highlight>
              <a:latin typeface="EB Garamond" panose="00000500000000000000" pitchFamily="2" charset="0"/>
              <a:ea typeface="EB Garamond" panose="00000500000000000000" pitchFamily="2" charset="0"/>
            </a:endParaRPr>
          </a:p>
          <a:p>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import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pandas </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as</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pd</a:t>
            </a:r>
            <a:endParaRPr lang="en-IN" sz="2200" dirty="0">
              <a:effectLst/>
              <a:highlight>
                <a:srgbClr val="FFFFFF"/>
              </a:highlight>
              <a:latin typeface="EB Garamond" panose="00000500000000000000" pitchFamily="2" charset="0"/>
              <a:ea typeface="EB Garamond" panose="00000500000000000000" pitchFamily="2" charset="0"/>
            </a:endParaRPr>
          </a:p>
          <a:p>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from</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django.conf</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import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settings</a:t>
            </a:r>
            <a:endParaRPr lang="en-IN" sz="2200" dirty="0">
              <a:effectLst/>
              <a:highlight>
                <a:srgbClr val="FFFFFF"/>
              </a:highlight>
              <a:latin typeface="EB Garamond" panose="00000500000000000000" pitchFamily="2" charset="0"/>
              <a:ea typeface="EB Garamond" panose="00000500000000000000" pitchFamily="2" charset="0"/>
            </a:endParaRPr>
          </a:p>
          <a:p>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import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os</a:t>
            </a:r>
            <a:endParaRPr lang="en-IN" sz="2200" dirty="0">
              <a:effectLst/>
              <a:highlight>
                <a:srgbClr val="FFFFFF"/>
              </a:highlight>
              <a:latin typeface="EB Garamond" panose="00000500000000000000" pitchFamily="2" charset="0"/>
              <a:ea typeface="EB Garamond" panose="00000500000000000000" pitchFamily="2" charset="0"/>
            </a:endParaRPr>
          </a:p>
          <a:p>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path=</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os.path.join</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(settings.MEDIA_ROOT,</a:t>
            </a:r>
            <a:r>
              <a:rPr lang="en-US" sz="2200" dirty="0">
                <a:solidFill>
                  <a:srgbClr val="A31515"/>
                </a:solidFill>
                <a:effectLst/>
                <a:highlight>
                  <a:srgbClr val="FFFFFF"/>
                </a:highlight>
                <a:latin typeface="EB Garamond" panose="00000500000000000000" pitchFamily="2" charset="0"/>
                <a:ea typeface="EB Garamond" panose="00000500000000000000" pitchFamily="2" charset="0"/>
              </a:rPr>
              <a:t>'</a:t>
            </a:r>
            <a:r>
              <a:rPr lang="en-US" sz="2200" dirty="0" err="1">
                <a:solidFill>
                  <a:srgbClr val="A31515"/>
                </a:solidFill>
                <a:effectLst/>
                <a:highlight>
                  <a:srgbClr val="FFFFFF"/>
                </a:highlight>
                <a:latin typeface="EB Garamond" panose="00000500000000000000" pitchFamily="2" charset="0"/>
                <a:ea typeface="EB Garamond" panose="00000500000000000000" pitchFamily="2" charset="0"/>
              </a:rPr>
              <a:t>chicago_crime_2014.csv</a:t>
            </a:r>
            <a:r>
              <a:rPr lang="en-US" sz="2200" dirty="0">
                <a:solidFill>
                  <a:srgbClr val="A31515"/>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endParaRPr lang="en-IN" sz="2200" dirty="0">
              <a:effectLst/>
              <a:highlight>
                <a:srgbClr val="FFFFFF"/>
              </a:highlight>
              <a:latin typeface="EB Garamond" panose="00000500000000000000" pitchFamily="2" charset="0"/>
              <a:ea typeface="EB Garamond" panose="00000500000000000000" pitchFamily="2" charset="0"/>
            </a:endParaRPr>
          </a:p>
          <a:p>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df</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pd.read_csv</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(path)</a:t>
            </a:r>
            <a:endParaRPr lang="en-IN" sz="2200" dirty="0">
              <a:effectLst/>
              <a:highlight>
                <a:srgbClr val="FFFFFF"/>
              </a:highlight>
              <a:latin typeface="EB Garamond" panose="00000500000000000000" pitchFamily="2" charset="0"/>
              <a:ea typeface="EB Garamond" panose="00000500000000000000" pitchFamily="2" charset="0"/>
            </a:endParaRPr>
          </a:p>
          <a:p>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df</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df.to_html</a:t>
            </a:r>
            <a:endParaRPr lang="en-IN" sz="2200" dirty="0">
              <a:effectLst/>
              <a:highlight>
                <a:srgbClr val="FFFFFF"/>
              </a:highlight>
              <a:latin typeface="EB Garamond" panose="00000500000000000000" pitchFamily="2" charset="0"/>
              <a:ea typeface="EB Garamond" panose="00000500000000000000" pitchFamily="2" charset="0"/>
            </a:endParaRPr>
          </a:p>
          <a:p>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return</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render(request, </a:t>
            </a:r>
            <a:r>
              <a:rPr lang="en-US" sz="2200" dirty="0">
                <a:solidFill>
                  <a:srgbClr val="A31515"/>
                </a:solidFill>
                <a:effectLst/>
                <a:highlight>
                  <a:srgbClr val="FFFFFF"/>
                </a:highlight>
                <a:latin typeface="EB Garamond" panose="00000500000000000000" pitchFamily="2" charset="0"/>
                <a:ea typeface="EB Garamond" panose="00000500000000000000" pitchFamily="2" charset="0"/>
              </a:rPr>
              <a:t>'users/</a:t>
            </a:r>
            <a:r>
              <a:rPr lang="en-US" sz="2200" dirty="0" err="1">
                <a:solidFill>
                  <a:srgbClr val="A31515"/>
                </a:solidFill>
                <a:effectLst/>
                <a:highlight>
                  <a:srgbClr val="FFFFFF"/>
                </a:highlight>
                <a:latin typeface="EB Garamond" panose="00000500000000000000" pitchFamily="2" charset="0"/>
                <a:ea typeface="EB Garamond" panose="00000500000000000000" pitchFamily="2" charset="0"/>
              </a:rPr>
              <a:t>userviewdata.html</a:t>
            </a:r>
            <a:r>
              <a:rPr lang="en-US" sz="2200" dirty="0">
                <a:solidFill>
                  <a:srgbClr val="A31515"/>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A31515"/>
                </a:solidFill>
                <a:effectLst/>
                <a:highlight>
                  <a:srgbClr val="FFFFFF"/>
                </a:highlight>
                <a:latin typeface="EB Garamond" panose="00000500000000000000" pitchFamily="2" charset="0"/>
                <a:ea typeface="EB Garamond" panose="00000500000000000000" pitchFamily="2" charset="0"/>
              </a:rPr>
              <a:t>'data'</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df</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endParaRPr lang="en-IN" sz="2200" dirty="0">
              <a:effectLst/>
              <a:highlight>
                <a:srgbClr val="FFFFFF"/>
              </a:highlight>
              <a:latin typeface="EB Garamond" panose="00000500000000000000" pitchFamily="2" charset="0"/>
              <a:ea typeface="EB Garamond" panose="00000500000000000000" pitchFamily="2" charset="0"/>
            </a:endParaRPr>
          </a:p>
          <a:p>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endParaRPr lang="en-IN" sz="2200" dirty="0">
              <a:effectLst/>
              <a:highlight>
                <a:srgbClr val="FFFFFF"/>
              </a:highlight>
              <a:latin typeface="EB Garamond" panose="00000500000000000000" pitchFamily="2" charset="0"/>
              <a:ea typeface="EB Garamond" panose="00000500000000000000" pitchFamily="2" charset="0"/>
            </a:endParaRPr>
          </a:p>
          <a:p>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def</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preProcessData</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(request):</a:t>
            </a:r>
            <a:endParaRPr lang="en-IN" sz="2200" dirty="0">
              <a:effectLst/>
              <a:highlight>
                <a:srgbClr val="FFFFFF"/>
              </a:highlight>
              <a:latin typeface="EB Garamond" panose="00000500000000000000" pitchFamily="2" charset="0"/>
              <a:ea typeface="EB Garamond" panose="00000500000000000000" pitchFamily="2" charset="0"/>
            </a:endParaRPr>
          </a:p>
          <a:p>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from</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utility.PreprocessedData</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import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preProcessed_data_view</a:t>
            </a:r>
            <a:endParaRPr lang="en-IN" sz="2200" dirty="0">
              <a:effectLst/>
              <a:highlight>
                <a:srgbClr val="FFFFFF"/>
              </a:highlight>
              <a:latin typeface="EB Garamond" panose="00000500000000000000" pitchFamily="2" charset="0"/>
              <a:ea typeface="EB Garamond" panose="00000500000000000000" pitchFamily="2" charset="0"/>
            </a:endParaRPr>
          </a:p>
          <a:p>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data = </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preProcessed_data_view</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endParaRPr lang="en-IN" sz="2200" dirty="0">
              <a:effectLst/>
              <a:highlight>
                <a:srgbClr val="FFFFFF"/>
              </a:highlight>
              <a:latin typeface="EB Garamond" panose="00000500000000000000" pitchFamily="2" charset="0"/>
              <a:ea typeface="EB Garamond" panose="00000500000000000000" pitchFamily="2" charset="0"/>
            </a:endParaRPr>
          </a:p>
          <a:p>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return</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render(request, </a:t>
            </a:r>
            <a:r>
              <a:rPr lang="en-US" sz="2200" dirty="0">
                <a:solidFill>
                  <a:srgbClr val="A31515"/>
                </a:solidFill>
                <a:effectLst/>
                <a:highlight>
                  <a:srgbClr val="FFFFFF"/>
                </a:highlight>
                <a:latin typeface="EB Garamond" panose="00000500000000000000" pitchFamily="2" charset="0"/>
                <a:ea typeface="EB Garamond" panose="00000500000000000000" pitchFamily="2" charset="0"/>
              </a:rPr>
              <a:t>'users/</a:t>
            </a:r>
            <a:r>
              <a:rPr lang="en-US" sz="2200" dirty="0" err="1">
                <a:solidFill>
                  <a:srgbClr val="A31515"/>
                </a:solidFill>
                <a:effectLst/>
                <a:highlight>
                  <a:srgbClr val="FFFFFF"/>
                </a:highlight>
                <a:latin typeface="EB Garamond" panose="00000500000000000000" pitchFamily="2" charset="0"/>
                <a:ea typeface="EB Garamond" panose="00000500000000000000" pitchFamily="2" charset="0"/>
              </a:rPr>
              <a:t>preproccessed_data.html</a:t>
            </a:r>
            <a:r>
              <a:rPr lang="en-US" sz="2200" dirty="0">
                <a:solidFill>
                  <a:srgbClr val="A31515"/>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A31515"/>
                </a:solidFill>
                <a:effectLst/>
                <a:highlight>
                  <a:srgbClr val="FFFFFF"/>
                </a:highlight>
                <a:latin typeface="EB Garamond" panose="00000500000000000000" pitchFamily="2" charset="0"/>
                <a:ea typeface="EB Garamond" panose="00000500000000000000" pitchFamily="2" charset="0"/>
              </a:rPr>
              <a:t>'data'</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data})</a:t>
            </a:r>
            <a:endParaRPr lang="en-IN" sz="2200" dirty="0">
              <a:effectLst/>
              <a:highlight>
                <a:srgbClr val="FFFFFF"/>
              </a:highlight>
              <a:latin typeface="EB Garamond" panose="00000500000000000000" pitchFamily="2" charset="0"/>
              <a:ea typeface="EB Garamond" panose="00000500000000000000" pitchFamily="2" charset="0"/>
            </a:endParaRPr>
          </a:p>
          <a:p>
            <a:pPr>
              <a:spcAft>
                <a:spcPts val="1500"/>
              </a:spcAft>
            </a:pP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endParaRPr lang="en-IN" sz="2200" dirty="0">
              <a:effectLst/>
              <a:highlight>
                <a:srgbClr val="FFFFFF"/>
              </a:highlight>
              <a:latin typeface="EB Garamond" panose="00000500000000000000" pitchFamily="2" charset="0"/>
              <a:ea typeface="EB Garamond" panose="00000500000000000000" pitchFamily="2" charset="0"/>
            </a:endParaRPr>
          </a:p>
          <a:p>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def</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Model_Results</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(request):</a:t>
            </a:r>
            <a:endParaRPr lang="en-IN" sz="2200" dirty="0">
              <a:effectLst/>
              <a:highlight>
                <a:srgbClr val="FFFFFF"/>
              </a:highlight>
              <a:latin typeface="EB Garamond" panose="00000500000000000000" pitchFamily="2" charset="0"/>
              <a:ea typeface="EB Garamond" panose="00000500000000000000" pitchFamily="2" charset="0"/>
            </a:endParaRPr>
          </a:p>
          <a:p>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from</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.utility </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import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PreprocessedData</a:t>
            </a:r>
            <a:endParaRPr lang="en-IN" sz="2200" dirty="0">
              <a:effectLst/>
              <a:highlight>
                <a:srgbClr val="FFFFFF"/>
              </a:highlight>
              <a:latin typeface="EB Garamond" panose="00000500000000000000" pitchFamily="2" charset="0"/>
              <a:ea typeface="EB Garamond" panose="00000500000000000000" pitchFamily="2" charset="0"/>
            </a:endParaRPr>
          </a:p>
          <a:p>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nb_report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 </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PreprocessedData.build_naive_bayes</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endParaRPr lang="en-IN" sz="2200" dirty="0">
              <a:effectLst/>
              <a:highlight>
                <a:srgbClr val="FFFFFF"/>
              </a:highlight>
              <a:latin typeface="EB Garamond" panose="00000500000000000000" pitchFamily="2" charset="0"/>
              <a:ea typeface="EB Garamond" panose="00000500000000000000" pitchFamily="2" charset="0"/>
            </a:endParaRPr>
          </a:p>
          <a:p>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knn_report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 </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PreprocessedData.build_knn</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endParaRPr lang="en-IN" sz="2200" dirty="0">
              <a:effectLst/>
              <a:highlight>
                <a:srgbClr val="FFFFFF"/>
              </a:highlight>
              <a:latin typeface="EB Garamond" panose="00000500000000000000" pitchFamily="2" charset="0"/>
              <a:ea typeface="EB Garamond" panose="00000500000000000000" pitchFamily="2" charset="0"/>
            </a:endParaRPr>
          </a:p>
          <a:p>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dt_report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 </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PreprocessedData.build_decsionTree</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endParaRPr lang="en-IN" sz="2200" dirty="0">
              <a:effectLst/>
              <a:highlight>
                <a:srgbClr val="FFFFFF"/>
              </a:highlight>
              <a:latin typeface="EB Garamond" panose="00000500000000000000" pitchFamily="2" charset="0"/>
              <a:ea typeface="EB Garamond" panose="00000500000000000000" pitchFamily="2" charset="0"/>
            </a:endParaRPr>
          </a:p>
          <a:p>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rf_report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 </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PreprocessedData.build_randomForest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endParaRPr lang="en-IN" sz="2200" dirty="0">
              <a:effectLst/>
              <a:highlight>
                <a:srgbClr val="FFFFFF"/>
              </a:highlight>
              <a:latin typeface="EB Garamond" panose="00000500000000000000" pitchFamily="2" charset="0"/>
              <a:ea typeface="EB Garamond" panose="00000500000000000000" pitchFamily="2" charset="0"/>
            </a:endParaRPr>
          </a:p>
          <a:p>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svm_report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 </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PreprocessedData.build_svm</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endParaRPr lang="en-IN" sz="2200" dirty="0">
              <a:effectLst/>
              <a:highlight>
                <a:srgbClr val="FFFFFF"/>
              </a:highlight>
              <a:latin typeface="EB Garamond" panose="00000500000000000000" pitchFamily="2" charset="0"/>
              <a:ea typeface="EB Garamond" panose="00000500000000000000" pitchFamily="2" charset="0"/>
            </a:endParaRPr>
          </a:p>
          <a:p>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mlp_report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 </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PreprocessedData.build_mlp</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endParaRPr lang="en-IN" sz="2200" dirty="0">
              <a:effectLst/>
              <a:highlight>
                <a:srgbClr val="FFFFFF"/>
              </a:highlight>
              <a:latin typeface="EB Garamond" panose="00000500000000000000" pitchFamily="2" charset="0"/>
              <a:ea typeface="EB Garamond" panose="00000500000000000000" pitchFamily="2" charset="0"/>
            </a:endParaRPr>
          </a:p>
          <a:p>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return</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render(request, </a:t>
            </a:r>
            <a:r>
              <a:rPr lang="en-US" sz="2200" dirty="0">
                <a:solidFill>
                  <a:srgbClr val="A31515"/>
                </a:solidFill>
                <a:effectLst/>
                <a:highlight>
                  <a:srgbClr val="FFFFFF"/>
                </a:highlight>
                <a:latin typeface="EB Garamond" panose="00000500000000000000" pitchFamily="2" charset="0"/>
                <a:ea typeface="EB Garamond" panose="00000500000000000000" pitchFamily="2" charset="0"/>
              </a:rPr>
              <a:t>'users/</a:t>
            </a:r>
            <a:r>
              <a:rPr lang="en-US" sz="2200" dirty="0" err="1">
                <a:solidFill>
                  <a:srgbClr val="A31515"/>
                </a:solidFill>
                <a:effectLst/>
                <a:highlight>
                  <a:srgbClr val="FFFFFF"/>
                </a:highlight>
                <a:latin typeface="EB Garamond" panose="00000500000000000000" pitchFamily="2" charset="0"/>
                <a:ea typeface="EB Garamond" panose="00000500000000000000" pitchFamily="2" charset="0"/>
              </a:rPr>
              <a:t>ml_reports.html</a:t>
            </a:r>
            <a:r>
              <a:rPr lang="en-US" sz="2200" dirty="0">
                <a:solidFill>
                  <a:srgbClr val="A31515"/>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A31515"/>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A31515"/>
                </a:solidFill>
                <a:effectLst/>
                <a:highlight>
                  <a:srgbClr val="FFFFFF"/>
                </a:highlight>
                <a:latin typeface="EB Garamond" panose="00000500000000000000" pitchFamily="2" charset="0"/>
                <a:ea typeface="EB Garamond" panose="00000500000000000000" pitchFamily="2" charset="0"/>
              </a:rPr>
              <a:t>nb</a:t>
            </a:r>
            <a:r>
              <a:rPr lang="en-US" sz="2200" dirty="0">
                <a:solidFill>
                  <a:srgbClr val="A31515"/>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:nb_report,</a:t>
            </a:r>
            <a:r>
              <a:rPr lang="en-US" sz="2200" dirty="0">
                <a:solidFill>
                  <a:srgbClr val="A31515"/>
                </a:solidFill>
                <a:effectLst/>
                <a:highlight>
                  <a:srgbClr val="FFFFFF"/>
                </a:highlight>
                <a:latin typeface="EB Garamond" panose="00000500000000000000" pitchFamily="2" charset="0"/>
                <a:ea typeface="EB Garamond" panose="00000500000000000000" pitchFamily="2" charset="0"/>
              </a:rPr>
              <a:t>"</a:t>
            </a:r>
            <a:r>
              <a:rPr lang="en-US" sz="2200" dirty="0" err="1">
                <a:solidFill>
                  <a:srgbClr val="A31515"/>
                </a:solidFill>
                <a:effectLst/>
                <a:highlight>
                  <a:srgbClr val="FFFFFF"/>
                </a:highlight>
                <a:latin typeface="EB Garamond" panose="00000500000000000000" pitchFamily="2" charset="0"/>
                <a:ea typeface="EB Garamond" panose="00000500000000000000" pitchFamily="2" charset="0"/>
              </a:rPr>
              <a:t>knn</a:t>
            </a:r>
            <a:r>
              <a:rPr lang="en-US" sz="2200" dirty="0">
                <a:solidFill>
                  <a:srgbClr val="A31515"/>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knn_report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A31515"/>
                </a:solidFill>
                <a:effectLst/>
                <a:highlight>
                  <a:srgbClr val="FFFFFF"/>
                </a:highlight>
                <a:latin typeface="EB Garamond" panose="00000500000000000000" pitchFamily="2" charset="0"/>
                <a:ea typeface="EB Garamond" panose="00000500000000000000" pitchFamily="2" charset="0"/>
              </a:rPr>
              <a:t>'dt'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dt_report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A31515"/>
                </a:solidFill>
                <a:effectLst/>
                <a:highlight>
                  <a:srgbClr val="FFFFFF"/>
                </a:highlight>
                <a:latin typeface="EB Garamond" panose="00000500000000000000" pitchFamily="2" charset="0"/>
                <a:ea typeface="EB Garamond" panose="00000500000000000000" pitchFamily="2" charset="0"/>
              </a:rPr>
              <a:t>'rf'</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rf_report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A31515"/>
                </a:solidFill>
                <a:effectLst/>
                <a:highlight>
                  <a:srgbClr val="FFFFFF"/>
                </a:highlight>
                <a:latin typeface="EB Garamond" panose="00000500000000000000" pitchFamily="2" charset="0"/>
                <a:ea typeface="EB Garamond" panose="00000500000000000000" pitchFamily="2" charset="0"/>
              </a:rPr>
              <a:t>'</a:t>
            </a:r>
            <a:r>
              <a:rPr lang="en-US" sz="2200" dirty="0" err="1">
                <a:solidFill>
                  <a:srgbClr val="A31515"/>
                </a:solidFill>
                <a:effectLst/>
                <a:highlight>
                  <a:srgbClr val="FFFFFF"/>
                </a:highlight>
                <a:latin typeface="EB Garamond" panose="00000500000000000000" pitchFamily="2" charset="0"/>
                <a:ea typeface="EB Garamond" panose="00000500000000000000" pitchFamily="2" charset="0"/>
              </a:rPr>
              <a:t>svm</a:t>
            </a:r>
            <a:r>
              <a:rPr lang="en-US" sz="2200" dirty="0">
                <a:solidFill>
                  <a:srgbClr val="A31515"/>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svm_report,</a:t>
            </a:r>
            <a:r>
              <a:rPr lang="en-US" sz="2200" dirty="0">
                <a:solidFill>
                  <a:srgbClr val="A31515"/>
                </a:solidFill>
                <a:effectLst/>
                <a:highlight>
                  <a:srgbClr val="FFFFFF"/>
                </a:highlight>
                <a:latin typeface="EB Garamond" panose="00000500000000000000" pitchFamily="2" charset="0"/>
                <a:ea typeface="EB Garamond" panose="00000500000000000000" pitchFamily="2" charset="0"/>
              </a:rPr>
              <a:t>'</a:t>
            </a:r>
            <a:r>
              <a:rPr lang="en-US" sz="2200" dirty="0" err="1">
                <a:solidFill>
                  <a:srgbClr val="A31515"/>
                </a:solidFill>
                <a:effectLst/>
                <a:highlight>
                  <a:srgbClr val="FFFFFF"/>
                </a:highlight>
                <a:latin typeface="EB Garamond" panose="00000500000000000000" pitchFamily="2" charset="0"/>
                <a:ea typeface="EB Garamond" panose="00000500000000000000" pitchFamily="2" charset="0"/>
              </a:rPr>
              <a:t>mlp</a:t>
            </a:r>
            <a:r>
              <a:rPr lang="en-US" sz="2200" dirty="0">
                <a:solidFill>
                  <a:srgbClr val="A31515"/>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mlp_report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endParaRPr lang="en-IN" sz="2200" dirty="0">
              <a:effectLst/>
              <a:highlight>
                <a:srgbClr val="FFFFFF"/>
              </a:highlight>
              <a:latin typeface="EB Garamond" panose="00000500000000000000" pitchFamily="2" charset="0"/>
              <a:ea typeface="EB Garamond" panose="00000500000000000000" pitchFamily="2" charset="0"/>
            </a:endParaRPr>
          </a:p>
          <a:p>
            <a:endParaRPr lang="en-IN" sz="2200" dirty="0">
              <a:latin typeface="EB Garamond" panose="00000500000000000000" pitchFamily="2" charset="0"/>
              <a:ea typeface="EB Garamond" panose="00000500000000000000" pitchFamily="2" charset="0"/>
            </a:endParaRPr>
          </a:p>
        </p:txBody>
      </p:sp>
    </p:spTree>
    <p:extLst>
      <p:ext uri="{BB962C8B-B14F-4D97-AF65-F5344CB8AC3E}">
        <p14:creationId xmlns:p14="http://schemas.microsoft.com/office/powerpoint/2010/main" val="18173336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371600" y="-342900"/>
            <a:ext cx="9537919" cy="1490793"/>
          </a:xfrm>
          <a:prstGeom prst="rect">
            <a:avLst/>
          </a:prstGeom>
        </p:spPr>
        <p:txBody>
          <a:bodyPr wrap="square" lIns="0" tIns="0" rIns="0" bIns="0" rtlCol="0" anchor="t">
            <a:spAutoFit/>
          </a:bodyPr>
          <a:lstStyle/>
          <a:p>
            <a:pPr marL="0" lvl="0" indent="0">
              <a:lnSpc>
                <a:spcPts val="12880"/>
              </a:lnSpc>
              <a:spcBef>
                <a:spcPct val="0"/>
              </a:spcBef>
            </a:pPr>
            <a:r>
              <a:rPr lang="en-US" sz="6500" u="none" strike="noStrike" dirty="0">
                <a:solidFill>
                  <a:srgbClr val="184173"/>
                </a:solidFill>
                <a:latin typeface="Cinzel Decorative Bold" panose="020B0604020202020204" charset="0"/>
              </a:rPr>
              <a:t>Sample Code</a:t>
            </a:r>
          </a:p>
        </p:txBody>
      </p:sp>
      <p:sp>
        <p:nvSpPr>
          <p:cNvPr id="8" name="Freeform 4">
            <a:extLst>
              <a:ext uri="{FF2B5EF4-FFF2-40B4-BE49-F238E27FC236}">
                <a16:creationId xmlns:a16="http://schemas.microsoft.com/office/drawing/2014/main" id="{61200696-A75D-ECF8-B09C-EBA05989043B}"/>
              </a:ext>
            </a:extLst>
          </p:cNvPr>
          <p:cNvSpPr/>
          <p:nvPr/>
        </p:nvSpPr>
        <p:spPr>
          <a:xfrm rot="680008">
            <a:off x="9610211" y="2684552"/>
            <a:ext cx="11794617" cy="9452440"/>
          </a:xfrm>
          <a:custGeom>
            <a:avLst/>
            <a:gdLst/>
            <a:ahLst/>
            <a:cxnLst/>
            <a:rect l="l" t="t" r="r" b="b"/>
            <a:pathLst>
              <a:path w="5764383" h="5764383">
                <a:moveTo>
                  <a:pt x="0" y="0"/>
                </a:moveTo>
                <a:lnTo>
                  <a:pt x="5764383" y="0"/>
                </a:lnTo>
                <a:lnTo>
                  <a:pt x="5764383" y="5764383"/>
                </a:lnTo>
                <a:lnTo>
                  <a:pt x="0" y="5764383"/>
                </a:lnTo>
                <a:lnTo>
                  <a:pt x="0" y="0"/>
                </a:lnTo>
                <a:close/>
              </a:path>
            </a:pathLst>
          </a:custGeom>
          <a:blipFill>
            <a:blip r:embed="rId2">
              <a:alphaModFix amt="30000"/>
              <a:extLst>
                <a:ext uri="{96DAC541-7B7A-43D3-8B79-37D633B846F1}">
                  <asvg:svgBlip xmlns:asvg="http://schemas.microsoft.com/office/drawing/2016/SVG/main" xmlns="" r:embed="rId3"/>
                </a:ext>
              </a:extLst>
            </a:blip>
            <a:stretch>
              <a:fillRect/>
            </a:stretch>
          </a:blipFill>
        </p:spPr>
      </p:sp>
      <p:pic>
        <p:nvPicPr>
          <p:cNvPr id="9" name="Picture 8">
            <a:extLst>
              <a:ext uri="{FF2B5EF4-FFF2-40B4-BE49-F238E27FC236}">
                <a16:creationId xmlns:a16="http://schemas.microsoft.com/office/drawing/2014/main" id="{214B087D-0983-478E-7775-EA260A327F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132885">
            <a:off x="13994976" y="266700"/>
            <a:ext cx="9753600" cy="9753600"/>
          </a:xfrm>
          <a:prstGeom prst="rect">
            <a:avLst/>
          </a:prstGeom>
        </p:spPr>
      </p:pic>
      <p:sp>
        <p:nvSpPr>
          <p:cNvPr id="11" name="TextBox 10">
            <a:extLst>
              <a:ext uri="{FF2B5EF4-FFF2-40B4-BE49-F238E27FC236}">
                <a16:creationId xmlns:a16="http://schemas.microsoft.com/office/drawing/2014/main" id="{589E529C-22D3-007E-646B-47C38CC7400F}"/>
              </a:ext>
            </a:extLst>
          </p:cNvPr>
          <p:cNvSpPr txBox="1"/>
          <p:nvPr/>
        </p:nvSpPr>
        <p:spPr>
          <a:xfrm>
            <a:off x="685800" y="1154587"/>
            <a:ext cx="17221200" cy="8894743"/>
          </a:xfrm>
          <a:prstGeom prst="rect">
            <a:avLst/>
          </a:prstGeom>
          <a:noFill/>
        </p:spPr>
        <p:txBody>
          <a:bodyPr wrap="square">
            <a:spAutoFit/>
          </a:bodyPr>
          <a:lstStyle/>
          <a:p>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def</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user_input_prediction</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(request):</a:t>
            </a:r>
            <a:endParaRPr lang="en-IN" sz="2200" dirty="0">
              <a:effectLst/>
              <a:highlight>
                <a:srgbClr val="FFFFFF"/>
              </a:highlight>
              <a:latin typeface="EB Garamond" panose="00000500000000000000" pitchFamily="2" charset="0"/>
              <a:ea typeface="EB Garamond" panose="00000500000000000000" pitchFamily="2" charset="0"/>
            </a:endParaRPr>
          </a:p>
          <a:p>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if</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request.method</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A31515"/>
                </a:solidFill>
                <a:effectLst/>
                <a:highlight>
                  <a:srgbClr val="FFFFFF"/>
                </a:highlight>
                <a:latin typeface="EB Garamond" panose="00000500000000000000" pitchFamily="2" charset="0"/>
                <a:ea typeface="EB Garamond" panose="00000500000000000000" pitchFamily="2" charset="0"/>
              </a:rPr>
              <a:t>'POST'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endParaRPr lang="en-IN" sz="2200" dirty="0">
              <a:effectLst/>
              <a:highlight>
                <a:srgbClr val="FFFFFF"/>
              </a:highlight>
              <a:latin typeface="EB Garamond" panose="00000500000000000000" pitchFamily="2" charset="0"/>
              <a:ea typeface="EB Garamond" panose="00000500000000000000" pitchFamily="2" charset="0"/>
            </a:endParaRPr>
          </a:p>
          <a:p>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from</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.utility </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import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PreprocessedData</a:t>
            </a:r>
            <a:endParaRPr lang="en-IN" sz="2200" dirty="0">
              <a:effectLst/>
              <a:highlight>
                <a:srgbClr val="FFFFFF"/>
              </a:highlight>
              <a:latin typeface="EB Garamond" panose="00000500000000000000" pitchFamily="2" charset="0"/>
              <a:ea typeface="EB Garamond" panose="00000500000000000000" pitchFamily="2" charset="0"/>
            </a:endParaRPr>
          </a:p>
          <a:p>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joninfo</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 </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request.POST.get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A31515"/>
                </a:solidFill>
                <a:effectLst/>
                <a:highlight>
                  <a:srgbClr val="FFFFFF"/>
                </a:highlight>
                <a:latin typeface="EB Garamond" panose="00000500000000000000" pitchFamily="2" charset="0"/>
                <a:ea typeface="EB Garamond" panose="00000500000000000000" pitchFamily="2" charset="0"/>
              </a:rPr>
              <a:t>'</a:t>
            </a:r>
            <a:r>
              <a:rPr lang="en-US" sz="2200" dirty="0" err="1">
                <a:solidFill>
                  <a:srgbClr val="A31515"/>
                </a:solidFill>
                <a:effectLst/>
                <a:highlight>
                  <a:srgbClr val="FFFFFF"/>
                </a:highlight>
                <a:latin typeface="EB Garamond" panose="00000500000000000000" pitchFamily="2" charset="0"/>
                <a:ea typeface="EB Garamond" panose="00000500000000000000" pitchFamily="2" charset="0"/>
              </a:rPr>
              <a:t>joninfo</a:t>
            </a:r>
            <a:r>
              <a:rPr lang="en-US" sz="2200" dirty="0">
                <a:solidFill>
                  <a:srgbClr val="A31515"/>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endParaRPr lang="en-IN" sz="2200" dirty="0">
              <a:effectLst/>
              <a:highlight>
                <a:srgbClr val="FFFFFF"/>
              </a:highlight>
              <a:latin typeface="EB Garamond" panose="00000500000000000000" pitchFamily="2" charset="0"/>
              <a:ea typeface="EB Garamond" panose="00000500000000000000" pitchFamily="2" charset="0"/>
            </a:endParaRPr>
          </a:p>
          <a:p>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result = </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PreprocessedData.predict_userInput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joninfo</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endParaRPr lang="en-IN" sz="2200" dirty="0">
              <a:effectLst/>
              <a:highlight>
                <a:srgbClr val="FFFFFF"/>
              </a:highlight>
              <a:latin typeface="EB Garamond" panose="00000500000000000000" pitchFamily="2" charset="0"/>
              <a:ea typeface="EB Garamond" panose="00000500000000000000" pitchFamily="2" charset="0"/>
            </a:endParaRPr>
          </a:p>
          <a:p>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print(request)</a:t>
            </a:r>
            <a:endParaRPr lang="en-IN" sz="2200" dirty="0">
              <a:effectLst/>
              <a:highlight>
                <a:srgbClr val="FFFFFF"/>
              </a:highlight>
              <a:latin typeface="EB Garamond" panose="00000500000000000000" pitchFamily="2" charset="0"/>
              <a:ea typeface="EB Garamond" panose="00000500000000000000" pitchFamily="2" charset="0"/>
            </a:endParaRPr>
          </a:p>
          <a:p>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return</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render(request, </a:t>
            </a:r>
            <a:r>
              <a:rPr lang="en-US" sz="2200" dirty="0">
                <a:solidFill>
                  <a:srgbClr val="A31515"/>
                </a:solidFill>
                <a:effectLst/>
                <a:highlight>
                  <a:srgbClr val="FFFFFF"/>
                </a:highlight>
                <a:latin typeface="EB Garamond" panose="00000500000000000000" pitchFamily="2" charset="0"/>
                <a:ea typeface="EB Garamond" panose="00000500000000000000" pitchFamily="2" charset="0"/>
              </a:rPr>
              <a:t>'users/</a:t>
            </a:r>
            <a:r>
              <a:rPr lang="en-US" sz="2200" dirty="0" err="1">
                <a:solidFill>
                  <a:srgbClr val="A31515"/>
                </a:solidFill>
                <a:effectLst/>
                <a:highlight>
                  <a:srgbClr val="FFFFFF"/>
                </a:highlight>
                <a:latin typeface="EB Garamond" panose="00000500000000000000" pitchFamily="2" charset="0"/>
                <a:ea typeface="EB Garamond" panose="00000500000000000000" pitchFamily="2" charset="0"/>
              </a:rPr>
              <a:t>testform.html</a:t>
            </a:r>
            <a:r>
              <a:rPr lang="en-US" sz="2200" dirty="0">
                <a:solidFill>
                  <a:srgbClr val="A31515"/>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A31515"/>
                </a:solidFill>
                <a:effectLst/>
                <a:highlight>
                  <a:srgbClr val="FFFFFF"/>
                </a:highlight>
                <a:latin typeface="EB Garamond" panose="00000500000000000000" pitchFamily="2" charset="0"/>
                <a:ea typeface="EB Garamond" panose="00000500000000000000" pitchFamily="2" charset="0"/>
              </a:rPr>
              <a:t>'result'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result})</a:t>
            </a:r>
            <a:endParaRPr lang="en-IN" sz="2200" dirty="0">
              <a:effectLst/>
              <a:highlight>
                <a:srgbClr val="FFFFFF"/>
              </a:highlight>
              <a:latin typeface="EB Garamond" panose="00000500000000000000" pitchFamily="2" charset="0"/>
              <a:ea typeface="EB Garamond" panose="00000500000000000000" pitchFamily="2" charset="0"/>
            </a:endParaRPr>
          </a:p>
          <a:p>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else</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endParaRPr lang="en-IN" sz="2200" dirty="0">
              <a:effectLst/>
              <a:highlight>
                <a:srgbClr val="FFFFFF"/>
              </a:highlight>
              <a:latin typeface="EB Garamond" panose="00000500000000000000" pitchFamily="2" charset="0"/>
              <a:ea typeface="EB Garamond" panose="00000500000000000000" pitchFamily="2" charset="0"/>
            </a:endParaRPr>
          </a:p>
          <a:p>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return</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render(</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request,</a:t>
            </a:r>
            <a:r>
              <a:rPr lang="en-US" sz="2200" dirty="0" err="1">
                <a:solidFill>
                  <a:srgbClr val="A31515"/>
                </a:solidFill>
                <a:effectLst/>
                <a:highlight>
                  <a:srgbClr val="FFFFFF"/>
                </a:highlight>
                <a:latin typeface="EB Garamond" panose="00000500000000000000" pitchFamily="2" charset="0"/>
                <a:ea typeface="EB Garamond" panose="00000500000000000000" pitchFamily="2" charset="0"/>
              </a:rPr>
              <a:t>'users</a:t>
            </a:r>
            <a:r>
              <a:rPr lang="en-US" sz="2200" dirty="0">
                <a:solidFill>
                  <a:srgbClr val="A31515"/>
                </a:solidFill>
                <a:effectLst/>
                <a:highlight>
                  <a:srgbClr val="FFFFFF"/>
                </a:highlight>
                <a:latin typeface="EB Garamond" panose="00000500000000000000" pitchFamily="2" charset="0"/>
                <a:ea typeface="EB Garamond" panose="00000500000000000000" pitchFamily="2" charset="0"/>
              </a:rPr>
              <a:t>/</a:t>
            </a:r>
            <a:r>
              <a:rPr lang="en-US" sz="2200" dirty="0" err="1">
                <a:solidFill>
                  <a:srgbClr val="A31515"/>
                </a:solidFill>
                <a:effectLst/>
                <a:highlight>
                  <a:srgbClr val="FFFFFF"/>
                </a:highlight>
                <a:latin typeface="EB Garamond" panose="00000500000000000000" pitchFamily="2" charset="0"/>
                <a:ea typeface="EB Garamond" panose="00000500000000000000" pitchFamily="2" charset="0"/>
              </a:rPr>
              <a:t>testform.html</a:t>
            </a:r>
            <a:r>
              <a:rPr lang="en-US" sz="2200" dirty="0">
                <a:solidFill>
                  <a:srgbClr val="A31515"/>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endParaRPr lang="en-IN" sz="2200" dirty="0">
              <a:effectLst/>
              <a:highlight>
                <a:srgbClr val="FFFFFF"/>
              </a:highlight>
              <a:latin typeface="EB Garamond" panose="00000500000000000000" pitchFamily="2" charset="0"/>
              <a:ea typeface="EB Garamond" panose="00000500000000000000" pitchFamily="2" charset="0"/>
            </a:endParaRPr>
          </a:p>
          <a:p>
            <a:endParaRPr lang="en-IN" sz="2200" dirty="0">
              <a:latin typeface="EB Garamond" panose="00000500000000000000" pitchFamily="2" charset="0"/>
              <a:ea typeface="EB Garamond" panose="00000500000000000000" pitchFamily="2" charset="0"/>
            </a:endParaRPr>
          </a:p>
          <a:p>
            <a:r>
              <a:rPr lang="en-US" sz="2200" b="1" dirty="0" err="1">
                <a:effectLst/>
                <a:latin typeface="EB Garamond" panose="00000500000000000000" pitchFamily="2" charset="0"/>
                <a:ea typeface="EB Garamond" panose="00000500000000000000" pitchFamily="2" charset="0"/>
              </a:rPr>
              <a:t>Base.html</a:t>
            </a:r>
            <a:r>
              <a:rPr lang="en-US" sz="2200" b="1" dirty="0">
                <a:effectLst/>
                <a:latin typeface="EB Garamond" panose="00000500000000000000" pitchFamily="2" charset="0"/>
                <a:ea typeface="EB Garamond" panose="00000500000000000000" pitchFamily="2" charset="0"/>
              </a:rPr>
              <a:t>:</a:t>
            </a:r>
            <a:endParaRPr lang="en-IN" sz="2200" dirty="0">
              <a:effectLst/>
              <a:latin typeface="EB Garamond" panose="00000500000000000000" pitchFamily="2" charset="0"/>
              <a:ea typeface="EB Garamond" panose="00000500000000000000" pitchFamily="2" charset="0"/>
            </a:endParaRPr>
          </a:p>
          <a:p>
            <a:pPr algn="just"/>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load static %}</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&lt;!DOCTYPE</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E50000"/>
                </a:solidFill>
                <a:effectLst/>
                <a:highlight>
                  <a:srgbClr val="FFFFFF"/>
                </a:highlight>
                <a:latin typeface="EB Garamond" panose="00000500000000000000" pitchFamily="2" charset="0"/>
                <a:ea typeface="EB Garamond" panose="00000500000000000000" pitchFamily="2" charset="0"/>
              </a:rPr>
              <a:t>html</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&gt;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&lt;html&gt;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&lt;head&gt;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&lt;title&gt;</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CrimePrediction</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&lt;/title&gt;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&lt;meta</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E50000"/>
                </a:solidFill>
                <a:effectLst/>
                <a:highlight>
                  <a:srgbClr val="FFFFFF"/>
                </a:highlight>
                <a:latin typeface="EB Garamond" panose="00000500000000000000" pitchFamily="2" charset="0"/>
                <a:ea typeface="EB Garamond" panose="00000500000000000000" pitchFamily="2" charset="0"/>
              </a:rPr>
              <a:t>charset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"UTF-8"</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&gt;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&lt;meta</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E50000"/>
                </a:solidFill>
                <a:effectLst/>
                <a:highlight>
                  <a:srgbClr val="FFFFFF"/>
                </a:highlight>
                <a:latin typeface="EB Garamond" panose="00000500000000000000" pitchFamily="2" charset="0"/>
                <a:ea typeface="EB Garamond" panose="00000500000000000000" pitchFamily="2" charset="0"/>
              </a:rPr>
              <a:t>name</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"viewport"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E50000"/>
                </a:solidFill>
                <a:effectLst/>
                <a:highlight>
                  <a:srgbClr val="FFFFFF"/>
                </a:highlight>
                <a:latin typeface="EB Garamond" panose="00000500000000000000" pitchFamily="2" charset="0"/>
                <a:ea typeface="EB Garamond" panose="00000500000000000000" pitchFamily="2" charset="0"/>
              </a:rPr>
              <a:t>content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"width=device-width, initial-scale=1"</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&gt;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&lt;link</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E50000"/>
                </a:solidFill>
                <a:effectLst/>
                <a:highlight>
                  <a:srgbClr val="FFFFFF"/>
                </a:highlight>
                <a:latin typeface="EB Garamond" panose="00000500000000000000" pitchFamily="2" charset="0"/>
                <a:ea typeface="EB Garamond" panose="00000500000000000000" pitchFamily="2" charset="0"/>
              </a:rPr>
              <a:t>rel</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"stylesheet"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E50000"/>
                </a:solidFill>
                <a:effectLst/>
                <a:highlight>
                  <a:srgbClr val="FFFFFF"/>
                </a:highlight>
                <a:latin typeface="EB Garamond" panose="00000500000000000000" pitchFamily="2" charset="0"/>
                <a:ea typeface="EB Garamond" panose="00000500000000000000" pitchFamily="2" charset="0"/>
              </a:rPr>
              <a:t>href</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"https://</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www.w3schools.com</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w3css</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/4/</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w3.css</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&gt;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&lt;style&gt;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body</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E50000"/>
                </a:solidFill>
                <a:effectLst/>
                <a:highlight>
                  <a:srgbClr val="FFFFFF"/>
                </a:highlight>
                <a:latin typeface="EB Garamond" panose="00000500000000000000" pitchFamily="2" charset="0"/>
                <a:ea typeface="EB Garamond" panose="00000500000000000000" pitchFamily="2" charset="0"/>
              </a:rPr>
              <a:t>background-image</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:url</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E50000"/>
                </a:solidFill>
                <a:effectLst/>
                <a:highlight>
                  <a:srgbClr val="FFFFFF"/>
                </a:highlight>
                <a:latin typeface="EB Garamond" panose="00000500000000000000" pitchFamily="2" charset="0"/>
                <a:ea typeface="EB Garamond" panose="00000500000000000000" pitchFamily="2" charset="0"/>
              </a:rPr>
              <a:t>../static/</a:t>
            </a:r>
            <a:r>
              <a:rPr lang="en-US" sz="2200" dirty="0" err="1">
                <a:solidFill>
                  <a:srgbClr val="E50000"/>
                </a:solidFill>
                <a:effectLst/>
                <a:highlight>
                  <a:srgbClr val="FFFFFF"/>
                </a:highlight>
                <a:latin typeface="EB Garamond" panose="00000500000000000000" pitchFamily="2" charset="0"/>
                <a:ea typeface="EB Garamond" panose="00000500000000000000" pitchFamily="2" charset="0"/>
              </a:rPr>
              <a:t>3.jpg</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E50000"/>
                </a:solidFill>
                <a:effectLst/>
                <a:highlight>
                  <a:srgbClr val="FFFFFF"/>
                </a:highlight>
                <a:latin typeface="EB Garamond" panose="00000500000000000000" pitchFamily="2" charset="0"/>
                <a:ea typeface="EB Garamond" panose="00000500000000000000" pitchFamily="2" charset="0"/>
              </a:rPr>
              <a:t>background-repeat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0451A5"/>
                </a:solidFill>
                <a:effectLst/>
                <a:highlight>
                  <a:srgbClr val="FFFFFF"/>
                </a:highlight>
                <a:latin typeface="EB Garamond" panose="00000500000000000000" pitchFamily="2" charset="0"/>
                <a:ea typeface="EB Garamond" panose="00000500000000000000" pitchFamily="2" charset="0"/>
              </a:rPr>
              <a:t>no-repeat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E50000"/>
                </a:solidFill>
                <a:effectLst/>
                <a:highlight>
                  <a:srgbClr val="FFFFFF"/>
                </a:highlight>
                <a:latin typeface="EB Garamond" panose="00000500000000000000" pitchFamily="2" charset="0"/>
                <a:ea typeface="EB Garamond" panose="00000500000000000000" pitchFamily="2" charset="0"/>
              </a:rPr>
              <a:t>background-position</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err="1">
                <a:solidFill>
                  <a:srgbClr val="0451A5"/>
                </a:solidFill>
                <a:effectLst/>
                <a:highlight>
                  <a:srgbClr val="FFFFFF"/>
                </a:highlight>
                <a:latin typeface="EB Garamond" panose="00000500000000000000" pitchFamily="2" charset="0"/>
                <a:ea typeface="EB Garamond" panose="00000500000000000000" pitchFamily="2" charset="0"/>
              </a:rPr>
              <a:t>top</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E50000"/>
                </a:solidFill>
                <a:effectLst/>
                <a:highlight>
                  <a:srgbClr val="FFFFFF"/>
                </a:highlight>
                <a:latin typeface="EB Garamond" panose="00000500000000000000" pitchFamily="2" charset="0"/>
                <a:ea typeface="EB Garamond" panose="00000500000000000000" pitchFamily="2" charset="0"/>
              </a:rPr>
              <a:t>font-family</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A31515"/>
                </a:solidFill>
                <a:effectLst/>
                <a:highlight>
                  <a:srgbClr val="FFFFFF"/>
                </a:highlight>
                <a:latin typeface="EB Garamond" panose="00000500000000000000" pitchFamily="2" charset="0"/>
                <a:ea typeface="EB Garamond" panose="00000500000000000000" pitchFamily="2" charset="0"/>
              </a:rPr>
              <a:t>"Times New Roman"</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0451A5"/>
                </a:solidFill>
                <a:effectLst/>
                <a:highlight>
                  <a:srgbClr val="FFFFFF"/>
                </a:highlight>
                <a:latin typeface="EB Garamond" panose="00000500000000000000" pitchFamily="2" charset="0"/>
                <a:ea typeface="EB Garamond" panose="00000500000000000000" pitchFamily="2" charset="0"/>
              </a:rPr>
              <a:t>Georgia</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0451A5"/>
                </a:solidFill>
                <a:effectLst/>
                <a:highlight>
                  <a:srgbClr val="FFFFFF"/>
                </a:highlight>
                <a:latin typeface="EB Garamond" panose="00000500000000000000" pitchFamily="2" charset="0"/>
                <a:ea typeface="EB Garamond" panose="00000500000000000000" pitchFamily="2" charset="0"/>
              </a:rPr>
              <a:t>Serif</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endParaRPr lang="en-IN" sz="2200" dirty="0">
              <a:latin typeface="EB Garamond" panose="00000500000000000000" pitchFamily="2" charset="0"/>
              <a:ea typeface="EB Garamond" panose="00000500000000000000" pitchFamily="2" charset="0"/>
            </a:endParaRPr>
          </a:p>
        </p:txBody>
      </p:sp>
    </p:spTree>
    <p:extLst>
      <p:ext uri="{BB962C8B-B14F-4D97-AF65-F5344CB8AC3E}">
        <p14:creationId xmlns:p14="http://schemas.microsoft.com/office/powerpoint/2010/main" val="5510256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371600" y="-342900"/>
            <a:ext cx="9537919" cy="1490793"/>
          </a:xfrm>
          <a:prstGeom prst="rect">
            <a:avLst/>
          </a:prstGeom>
        </p:spPr>
        <p:txBody>
          <a:bodyPr wrap="square" lIns="0" tIns="0" rIns="0" bIns="0" rtlCol="0" anchor="t">
            <a:spAutoFit/>
          </a:bodyPr>
          <a:lstStyle/>
          <a:p>
            <a:pPr marL="0" lvl="0" indent="0">
              <a:lnSpc>
                <a:spcPts val="12880"/>
              </a:lnSpc>
              <a:spcBef>
                <a:spcPct val="0"/>
              </a:spcBef>
            </a:pPr>
            <a:r>
              <a:rPr lang="en-US" sz="6500" u="none" strike="noStrike" dirty="0">
                <a:solidFill>
                  <a:srgbClr val="184173"/>
                </a:solidFill>
                <a:latin typeface="Cinzel Decorative Bold" panose="020B0604020202020204" charset="0"/>
              </a:rPr>
              <a:t>Sample Code</a:t>
            </a:r>
          </a:p>
        </p:txBody>
      </p:sp>
      <p:sp>
        <p:nvSpPr>
          <p:cNvPr id="8" name="Freeform 4">
            <a:extLst>
              <a:ext uri="{FF2B5EF4-FFF2-40B4-BE49-F238E27FC236}">
                <a16:creationId xmlns:a16="http://schemas.microsoft.com/office/drawing/2014/main" id="{61200696-A75D-ECF8-B09C-EBA05989043B}"/>
              </a:ext>
            </a:extLst>
          </p:cNvPr>
          <p:cNvSpPr/>
          <p:nvPr/>
        </p:nvSpPr>
        <p:spPr>
          <a:xfrm rot="680008">
            <a:off x="9610211" y="2684552"/>
            <a:ext cx="11794617" cy="9452440"/>
          </a:xfrm>
          <a:custGeom>
            <a:avLst/>
            <a:gdLst/>
            <a:ahLst/>
            <a:cxnLst/>
            <a:rect l="l" t="t" r="r" b="b"/>
            <a:pathLst>
              <a:path w="5764383" h="5764383">
                <a:moveTo>
                  <a:pt x="0" y="0"/>
                </a:moveTo>
                <a:lnTo>
                  <a:pt x="5764383" y="0"/>
                </a:lnTo>
                <a:lnTo>
                  <a:pt x="5764383" y="5764383"/>
                </a:lnTo>
                <a:lnTo>
                  <a:pt x="0" y="5764383"/>
                </a:lnTo>
                <a:lnTo>
                  <a:pt x="0" y="0"/>
                </a:lnTo>
                <a:close/>
              </a:path>
            </a:pathLst>
          </a:custGeom>
          <a:blipFill>
            <a:blip r:embed="rId2">
              <a:alphaModFix amt="30000"/>
              <a:extLst>
                <a:ext uri="{96DAC541-7B7A-43D3-8B79-37D633B846F1}">
                  <asvg:svgBlip xmlns:asvg="http://schemas.microsoft.com/office/drawing/2016/SVG/main" xmlns="" r:embed="rId3"/>
                </a:ext>
              </a:extLst>
            </a:blip>
            <a:stretch>
              <a:fillRect/>
            </a:stretch>
          </a:blipFill>
        </p:spPr>
      </p:sp>
      <p:pic>
        <p:nvPicPr>
          <p:cNvPr id="9" name="Picture 8">
            <a:extLst>
              <a:ext uri="{FF2B5EF4-FFF2-40B4-BE49-F238E27FC236}">
                <a16:creationId xmlns:a16="http://schemas.microsoft.com/office/drawing/2014/main" id="{214B087D-0983-478E-7775-EA260A327F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132885">
            <a:off x="13994976" y="266700"/>
            <a:ext cx="9753600" cy="9753600"/>
          </a:xfrm>
          <a:prstGeom prst="rect">
            <a:avLst/>
          </a:prstGeom>
        </p:spPr>
      </p:pic>
      <p:sp>
        <p:nvSpPr>
          <p:cNvPr id="11" name="TextBox 10">
            <a:extLst>
              <a:ext uri="{FF2B5EF4-FFF2-40B4-BE49-F238E27FC236}">
                <a16:creationId xmlns:a16="http://schemas.microsoft.com/office/drawing/2014/main" id="{589E529C-22D3-007E-646B-47C38CC7400F}"/>
              </a:ext>
            </a:extLst>
          </p:cNvPr>
          <p:cNvSpPr txBox="1"/>
          <p:nvPr/>
        </p:nvSpPr>
        <p:spPr>
          <a:xfrm>
            <a:off x="685800" y="1154587"/>
            <a:ext cx="17221200" cy="8135560"/>
          </a:xfrm>
          <a:prstGeom prst="rect">
            <a:avLst/>
          </a:prstGeom>
          <a:noFill/>
        </p:spPr>
        <p:txBody>
          <a:bodyPr wrap="square">
            <a:spAutoFit/>
          </a:bodyPr>
          <a:lstStyle/>
          <a:p>
            <a:pPr algn="just"/>
            <a:r>
              <a:rPr lang="en-US" sz="2200" dirty="0" err="1">
                <a:solidFill>
                  <a:srgbClr val="800000"/>
                </a:solidFill>
                <a:effectLst/>
                <a:highlight>
                  <a:srgbClr val="FFFFFF"/>
                </a:highlight>
                <a:latin typeface="EB Garamond" panose="00000500000000000000" pitchFamily="2" charset="0"/>
                <a:ea typeface="EB Garamond" panose="00000500000000000000" pitchFamily="2" charset="0"/>
              </a:rPr>
              <a:t>h1</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800000"/>
                </a:solidFill>
                <a:effectLst/>
                <a:highlight>
                  <a:srgbClr val="FFFFFF"/>
                </a:highlight>
                <a:latin typeface="EB Garamond" panose="00000500000000000000" pitchFamily="2" charset="0"/>
                <a:ea typeface="EB Garamond" panose="00000500000000000000" pitchFamily="2" charset="0"/>
              </a:rPr>
              <a:t>h2</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800000"/>
                </a:solidFill>
                <a:effectLst/>
                <a:highlight>
                  <a:srgbClr val="FFFFFF"/>
                </a:highlight>
                <a:latin typeface="EB Garamond" panose="00000500000000000000" pitchFamily="2" charset="0"/>
                <a:ea typeface="EB Garamond" panose="00000500000000000000" pitchFamily="2" charset="0"/>
              </a:rPr>
              <a:t>h3</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800000"/>
                </a:solidFill>
                <a:effectLst/>
                <a:highlight>
                  <a:srgbClr val="FFFFFF"/>
                </a:highlight>
                <a:latin typeface="EB Garamond" panose="00000500000000000000" pitchFamily="2" charset="0"/>
                <a:ea typeface="EB Garamond" panose="00000500000000000000" pitchFamily="2" charset="0"/>
              </a:rPr>
              <a:t>h4</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800000"/>
                </a:solidFill>
                <a:effectLst/>
                <a:highlight>
                  <a:srgbClr val="FFFFFF"/>
                </a:highlight>
                <a:latin typeface="EB Garamond" panose="00000500000000000000" pitchFamily="2" charset="0"/>
                <a:ea typeface="EB Garamond" panose="00000500000000000000" pitchFamily="2" charset="0"/>
              </a:rPr>
              <a:t>h5</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800000"/>
                </a:solidFill>
                <a:effectLst/>
                <a:highlight>
                  <a:srgbClr val="FFFFFF"/>
                </a:highlight>
                <a:latin typeface="EB Garamond" panose="00000500000000000000" pitchFamily="2" charset="0"/>
                <a:ea typeface="EB Garamond" panose="00000500000000000000" pitchFamily="2" charset="0"/>
              </a:rPr>
              <a:t>h6</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E50000"/>
                </a:solidFill>
                <a:effectLst/>
                <a:highlight>
                  <a:srgbClr val="FFFFFF"/>
                </a:highlight>
                <a:latin typeface="EB Garamond" panose="00000500000000000000" pitchFamily="2" charset="0"/>
                <a:ea typeface="EB Garamond" panose="00000500000000000000" pitchFamily="2" charset="0"/>
              </a:rPr>
              <a:t>font-family</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A31515"/>
                </a:solidFill>
                <a:effectLst/>
                <a:highlight>
                  <a:srgbClr val="FFFFFF"/>
                </a:highlight>
                <a:latin typeface="EB Garamond" panose="00000500000000000000" pitchFamily="2" charset="0"/>
                <a:ea typeface="EB Garamond" panose="00000500000000000000" pitchFamily="2" charset="0"/>
              </a:rPr>
              <a:t>"Times New Roman"</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E50000"/>
                </a:solidFill>
                <a:effectLst/>
                <a:highlight>
                  <a:srgbClr val="FFFFFF"/>
                </a:highlight>
                <a:latin typeface="EB Garamond" panose="00000500000000000000" pitchFamily="2" charset="0"/>
                <a:ea typeface="EB Garamond" panose="00000500000000000000" pitchFamily="2" charset="0"/>
              </a:rPr>
              <a:t>letter-spacing</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098658"/>
                </a:solidFill>
                <a:effectLst/>
                <a:highlight>
                  <a:srgbClr val="FFFFFF"/>
                </a:highlight>
                <a:latin typeface="EB Garamond" panose="00000500000000000000" pitchFamily="2" charset="0"/>
                <a:ea typeface="EB Garamond" panose="00000500000000000000" pitchFamily="2" charset="0"/>
              </a:rPr>
              <a:t>6px</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&lt;/style&gt;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&lt;/head&gt;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&lt;body&gt;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008000"/>
                </a:solidFill>
                <a:effectLst/>
                <a:highlight>
                  <a:srgbClr val="FFFFFF"/>
                </a:highlight>
                <a:latin typeface="EB Garamond" panose="00000500000000000000" pitchFamily="2" charset="0"/>
                <a:ea typeface="EB Garamond" panose="00000500000000000000" pitchFamily="2" charset="0"/>
              </a:rPr>
              <a:t>&lt;!-- Navbar (sit on top) --&gt;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&lt;div</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E50000"/>
                </a:solidFill>
                <a:effectLst/>
                <a:highlight>
                  <a:srgbClr val="FFFFFF"/>
                </a:highlight>
                <a:latin typeface="EB Garamond" panose="00000500000000000000" pitchFamily="2" charset="0"/>
                <a:ea typeface="EB Garamond" panose="00000500000000000000" pitchFamily="2" charset="0"/>
              </a:rPr>
              <a:t>class</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w3</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-top"</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&gt;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&lt;div</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E50000"/>
                </a:solidFill>
                <a:effectLst/>
                <a:highlight>
                  <a:srgbClr val="FFFFFF"/>
                </a:highlight>
                <a:latin typeface="EB Garamond" panose="00000500000000000000" pitchFamily="2" charset="0"/>
                <a:ea typeface="EB Garamond" panose="00000500000000000000" pitchFamily="2" charset="0"/>
              </a:rPr>
              <a:t>class</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w3</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-bar </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w3</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-yellow </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w3</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-padding </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w3</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-card"</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E50000"/>
                </a:solidFill>
                <a:effectLst/>
                <a:highlight>
                  <a:srgbClr val="FFFFFF"/>
                </a:highlight>
                <a:latin typeface="EB Garamond" panose="00000500000000000000" pitchFamily="2" charset="0"/>
                <a:ea typeface="EB Garamond" panose="00000500000000000000" pitchFamily="2" charset="0"/>
              </a:rPr>
              <a:t>style</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letter-spacing:4px</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&gt;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&lt;a</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E50000"/>
                </a:solidFill>
                <a:effectLst/>
                <a:highlight>
                  <a:srgbClr val="FFFFFF"/>
                </a:highlight>
                <a:latin typeface="EB Garamond" panose="00000500000000000000" pitchFamily="2" charset="0"/>
                <a:ea typeface="EB Garamond" panose="00000500000000000000" pitchFamily="2" charset="0"/>
              </a:rPr>
              <a:t>href</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"#home"</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E50000"/>
                </a:solidFill>
                <a:effectLst/>
                <a:highlight>
                  <a:srgbClr val="FFFFFF"/>
                </a:highlight>
                <a:latin typeface="EB Garamond" panose="00000500000000000000" pitchFamily="2" charset="0"/>
                <a:ea typeface="EB Garamond" panose="00000500000000000000" pitchFamily="2" charset="0"/>
              </a:rPr>
              <a:t>class</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w3</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-bar-item </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w3</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-button"</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&gt;&lt;</a:t>
            </a:r>
            <a:r>
              <a:rPr lang="en-US" sz="2200" dirty="0" err="1">
                <a:solidFill>
                  <a:srgbClr val="800000"/>
                </a:solidFill>
                <a:effectLst/>
                <a:highlight>
                  <a:srgbClr val="FFFFFF"/>
                </a:highlight>
                <a:latin typeface="EB Garamond" panose="00000500000000000000" pitchFamily="2" charset="0"/>
                <a:ea typeface="EB Garamond" panose="00000500000000000000" pitchFamily="2" charset="0"/>
              </a:rPr>
              <a:t>h1</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&gt;&lt;b&gt;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Crime Prediction</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&lt;/b&gt;&lt;/</a:t>
            </a:r>
            <a:r>
              <a:rPr lang="en-US" sz="2200" dirty="0" err="1">
                <a:solidFill>
                  <a:srgbClr val="800000"/>
                </a:solidFill>
                <a:effectLst/>
                <a:highlight>
                  <a:srgbClr val="FFFFFF"/>
                </a:highlight>
                <a:latin typeface="EB Garamond" panose="00000500000000000000" pitchFamily="2" charset="0"/>
                <a:ea typeface="EB Garamond" panose="00000500000000000000" pitchFamily="2" charset="0"/>
              </a:rPr>
              <a:t>h1</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&gt;&lt;/a&gt;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008000"/>
                </a:solidFill>
                <a:effectLst/>
                <a:highlight>
                  <a:srgbClr val="FFFFFF"/>
                </a:highlight>
                <a:latin typeface="EB Garamond" panose="00000500000000000000" pitchFamily="2" charset="0"/>
                <a:ea typeface="EB Garamond" panose="00000500000000000000" pitchFamily="2" charset="0"/>
              </a:rPr>
              <a:t>&lt;!-- Right-sided navbar links. Hide them on small screens --&gt;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&lt;div</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E50000"/>
                </a:solidFill>
                <a:effectLst/>
                <a:highlight>
                  <a:srgbClr val="FFFFFF"/>
                </a:highlight>
                <a:latin typeface="EB Garamond" panose="00000500000000000000" pitchFamily="2" charset="0"/>
                <a:ea typeface="EB Garamond" panose="00000500000000000000" pitchFamily="2" charset="0"/>
              </a:rPr>
              <a:t>class</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w3</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-right </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w3</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-hide-small"</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&gt;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&lt;</a:t>
            </a:r>
            <a:r>
              <a:rPr lang="en-US" sz="2200" dirty="0" err="1">
                <a:solidFill>
                  <a:srgbClr val="800000"/>
                </a:solidFill>
                <a:effectLst/>
                <a:highlight>
                  <a:srgbClr val="FFFFFF"/>
                </a:highlight>
                <a:latin typeface="EB Garamond" panose="00000500000000000000" pitchFamily="2" charset="0"/>
                <a:ea typeface="EB Garamond" panose="00000500000000000000" pitchFamily="2" charset="0"/>
              </a:rPr>
              <a:t>ul</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&gt;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&lt;a</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E50000"/>
                </a:solidFill>
                <a:effectLst/>
                <a:highlight>
                  <a:srgbClr val="FFFFFF"/>
                </a:highlight>
                <a:latin typeface="EB Garamond" panose="00000500000000000000" pitchFamily="2" charset="0"/>
                <a:ea typeface="EB Garamond" panose="00000500000000000000" pitchFamily="2" charset="0"/>
              </a:rPr>
              <a:t>href</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url</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 'index' %}"</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E50000"/>
                </a:solidFill>
                <a:effectLst/>
                <a:highlight>
                  <a:srgbClr val="FFFFFF"/>
                </a:highlight>
                <a:latin typeface="EB Garamond" panose="00000500000000000000" pitchFamily="2" charset="0"/>
                <a:ea typeface="EB Garamond" panose="00000500000000000000" pitchFamily="2" charset="0"/>
              </a:rPr>
              <a:t>class</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w3</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-bar-item </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w3</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-button"</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&gt;&lt;</a:t>
            </a:r>
            <a:r>
              <a:rPr lang="en-US" sz="2200" dirty="0" err="1">
                <a:solidFill>
                  <a:srgbClr val="800000"/>
                </a:solidFill>
                <a:effectLst/>
                <a:highlight>
                  <a:srgbClr val="FFFFFF"/>
                </a:highlight>
                <a:latin typeface="EB Garamond" panose="00000500000000000000" pitchFamily="2" charset="0"/>
                <a:ea typeface="EB Garamond" panose="00000500000000000000" pitchFamily="2" charset="0"/>
              </a:rPr>
              <a:t>h4</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&gt;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Home</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&lt;/</a:t>
            </a:r>
            <a:r>
              <a:rPr lang="en-US" sz="2200" dirty="0" err="1">
                <a:solidFill>
                  <a:srgbClr val="800000"/>
                </a:solidFill>
                <a:effectLst/>
                <a:highlight>
                  <a:srgbClr val="FFFFFF"/>
                </a:highlight>
                <a:latin typeface="EB Garamond" panose="00000500000000000000" pitchFamily="2" charset="0"/>
                <a:ea typeface="EB Garamond" panose="00000500000000000000" pitchFamily="2" charset="0"/>
              </a:rPr>
              <a:t>h4</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&gt;&lt;/a&gt;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&lt;a</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E50000"/>
                </a:solidFill>
                <a:effectLst/>
                <a:highlight>
                  <a:srgbClr val="FFFFFF"/>
                </a:highlight>
                <a:latin typeface="EB Garamond" panose="00000500000000000000" pitchFamily="2" charset="0"/>
                <a:ea typeface="EB Garamond" panose="00000500000000000000" pitchFamily="2" charset="0"/>
              </a:rPr>
              <a:t>href</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url</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AdminLogin</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E50000"/>
                </a:solidFill>
                <a:effectLst/>
                <a:highlight>
                  <a:srgbClr val="FFFFFF"/>
                </a:highlight>
                <a:latin typeface="EB Garamond" panose="00000500000000000000" pitchFamily="2" charset="0"/>
                <a:ea typeface="EB Garamond" panose="00000500000000000000" pitchFamily="2" charset="0"/>
              </a:rPr>
              <a:t>class</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w3</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-bar-item </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w3</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-button"</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&gt;&lt;</a:t>
            </a:r>
            <a:r>
              <a:rPr lang="en-US" sz="2200" dirty="0" err="1">
                <a:solidFill>
                  <a:srgbClr val="800000"/>
                </a:solidFill>
                <a:effectLst/>
                <a:highlight>
                  <a:srgbClr val="FFFFFF"/>
                </a:highlight>
                <a:latin typeface="EB Garamond" panose="00000500000000000000" pitchFamily="2" charset="0"/>
                <a:ea typeface="EB Garamond" panose="00000500000000000000" pitchFamily="2" charset="0"/>
              </a:rPr>
              <a:t>h4</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&gt;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Admin</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&lt;/</a:t>
            </a:r>
            <a:r>
              <a:rPr lang="en-US" sz="2200" dirty="0" err="1">
                <a:solidFill>
                  <a:srgbClr val="800000"/>
                </a:solidFill>
                <a:effectLst/>
                <a:highlight>
                  <a:srgbClr val="FFFFFF"/>
                </a:highlight>
                <a:latin typeface="EB Garamond" panose="00000500000000000000" pitchFamily="2" charset="0"/>
                <a:ea typeface="EB Garamond" panose="00000500000000000000" pitchFamily="2" charset="0"/>
              </a:rPr>
              <a:t>h4</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&gt;&lt;/a&gt;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&lt;a</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E50000"/>
                </a:solidFill>
                <a:effectLst/>
                <a:highlight>
                  <a:srgbClr val="FFFFFF"/>
                </a:highlight>
                <a:latin typeface="EB Garamond" panose="00000500000000000000" pitchFamily="2" charset="0"/>
                <a:ea typeface="EB Garamond" panose="00000500000000000000" pitchFamily="2" charset="0"/>
              </a:rPr>
              <a:t>href</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url</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UserLogin</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E50000"/>
                </a:solidFill>
                <a:effectLst/>
                <a:highlight>
                  <a:srgbClr val="FFFFFF"/>
                </a:highlight>
                <a:latin typeface="EB Garamond" panose="00000500000000000000" pitchFamily="2" charset="0"/>
                <a:ea typeface="EB Garamond" panose="00000500000000000000" pitchFamily="2" charset="0"/>
              </a:rPr>
              <a:t>class</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w3</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-bar-item </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w3</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-button"</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&gt;&lt;</a:t>
            </a:r>
            <a:r>
              <a:rPr lang="en-US" sz="2200" dirty="0" err="1">
                <a:solidFill>
                  <a:srgbClr val="800000"/>
                </a:solidFill>
                <a:effectLst/>
                <a:highlight>
                  <a:srgbClr val="FFFFFF"/>
                </a:highlight>
                <a:latin typeface="EB Garamond" panose="00000500000000000000" pitchFamily="2" charset="0"/>
                <a:ea typeface="EB Garamond" panose="00000500000000000000" pitchFamily="2" charset="0"/>
              </a:rPr>
              <a:t>h4</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&gt;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User</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&lt;/</a:t>
            </a:r>
            <a:r>
              <a:rPr lang="en-US" sz="2200" dirty="0" err="1">
                <a:solidFill>
                  <a:srgbClr val="800000"/>
                </a:solidFill>
                <a:effectLst/>
                <a:highlight>
                  <a:srgbClr val="FFFFFF"/>
                </a:highlight>
                <a:latin typeface="EB Garamond" panose="00000500000000000000" pitchFamily="2" charset="0"/>
                <a:ea typeface="EB Garamond" panose="00000500000000000000" pitchFamily="2" charset="0"/>
              </a:rPr>
              <a:t>h4</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&gt;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&lt;/a&gt;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&lt;a</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E50000"/>
                </a:solidFill>
                <a:effectLst/>
                <a:highlight>
                  <a:srgbClr val="FFFFFF"/>
                </a:highlight>
                <a:latin typeface="EB Garamond" panose="00000500000000000000" pitchFamily="2" charset="0"/>
                <a:ea typeface="EB Garamond" panose="00000500000000000000" pitchFamily="2" charset="0"/>
              </a:rPr>
              <a:t>href</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url</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UserRegister</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E50000"/>
                </a:solidFill>
                <a:effectLst/>
                <a:highlight>
                  <a:srgbClr val="FFFFFF"/>
                </a:highlight>
                <a:latin typeface="EB Garamond" panose="00000500000000000000" pitchFamily="2" charset="0"/>
                <a:ea typeface="EB Garamond" panose="00000500000000000000" pitchFamily="2" charset="0"/>
              </a:rPr>
              <a:t>class</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w3</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-bar-item </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w3</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-button"</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&gt;&lt;</a:t>
            </a:r>
            <a:r>
              <a:rPr lang="en-US" sz="2200" dirty="0" err="1">
                <a:solidFill>
                  <a:srgbClr val="800000"/>
                </a:solidFill>
                <a:effectLst/>
                <a:highlight>
                  <a:srgbClr val="FFFFFF"/>
                </a:highlight>
                <a:latin typeface="EB Garamond" panose="00000500000000000000" pitchFamily="2" charset="0"/>
                <a:ea typeface="EB Garamond" panose="00000500000000000000" pitchFamily="2" charset="0"/>
              </a:rPr>
              <a:t>h4</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&gt;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Registration</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&lt;/</a:t>
            </a:r>
            <a:r>
              <a:rPr lang="en-US" sz="2200" dirty="0" err="1">
                <a:solidFill>
                  <a:srgbClr val="800000"/>
                </a:solidFill>
                <a:effectLst/>
                <a:highlight>
                  <a:srgbClr val="FFFFFF"/>
                </a:highlight>
                <a:latin typeface="EB Garamond" panose="00000500000000000000" pitchFamily="2" charset="0"/>
                <a:ea typeface="EB Garamond" panose="00000500000000000000" pitchFamily="2" charset="0"/>
              </a:rPr>
              <a:t>h4</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&gt;&lt;/a&gt;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&lt;/</a:t>
            </a:r>
            <a:r>
              <a:rPr lang="en-US" sz="2200" dirty="0" err="1">
                <a:solidFill>
                  <a:srgbClr val="800000"/>
                </a:solidFill>
                <a:effectLst/>
                <a:highlight>
                  <a:srgbClr val="FFFFFF"/>
                </a:highlight>
                <a:latin typeface="EB Garamond" panose="00000500000000000000" pitchFamily="2" charset="0"/>
                <a:ea typeface="EB Garamond" panose="00000500000000000000" pitchFamily="2" charset="0"/>
              </a:rPr>
              <a:t>ul</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&gt;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&lt;/div&gt;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&lt;/div&gt;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&lt;/div&gt;</a:t>
            </a:r>
            <a:endParaRPr lang="en-IN" sz="2200" dirty="0">
              <a:effectLst/>
              <a:highlight>
                <a:srgbClr val="FFFFFF"/>
              </a:highlight>
              <a:latin typeface="EB Garamond" panose="00000500000000000000" pitchFamily="2" charset="0"/>
              <a:ea typeface="EB Garamond" panose="00000500000000000000" pitchFamily="2" charset="0"/>
            </a:endParaRPr>
          </a:p>
          <a:p>
            <a:pPr algn="just">
              <a:lnSpc>
                <a:spcPts val="2025"/>
              </a:lnSpc>
            </a:pPr>
            <a:r>
              <a:rPr lang="en-US" sz="1800" dirty="0">
                <a:solidFill>
                  <a:srgbClr val="000000"/>
                </a:solidFill>
                <a:effectLst/>
                <a:highlight>
                  <a:srgbClr val="FFFFFF"/>
                </a:highlight>
                <a:latin typeface="Times New Roman" panose="02020603050405020304" pitchFamily="18" charset="0"/>
                <a:ea typeface="Times New Roman" panose="02020603050405020304" pitchFamily="18" charset="0"/>
              </a:rPr>
              <a:t> </a:t>
            </a:r>
            <a:endParaRPr lang="en-IN" sz="1800" dirty="0">
              <a:effectLst/>
              <a:highlight>
                <a:srgbClr val="FFFFFF"/>
              </a:highlight>
              <a:latin typeface="Times New Roman" panose="02020603050405020304" pitchFamily="18" charset="0"/>
              <a:ea typeface="Times New Roman" panose="02020603050405020304" pitchFamily="18" charset="0"/>
            </a:endParaRPr>
          </a:p>
          <a:p>
            <a:endParaRPr lang="en-IN" sz="2200" dirty="0">
              <a:latin typeface="EB Garamond" panose="00000500000000000000" pitchFamily="2" charset="0"/>
              <a:ea typeface="EB Garamond" panose="00000500000000000000" pitchFamily="2" charset="0"/>
            </a:endParaRPr>
          </a:p>
        </p:txBody>
      </p:sp>
    </p:spTree>
    <p:extLst>
      <p:ext uri="{BB962C8B-B14F-4D97-AF65-F5344CB8AC3E}">
        <p14:creationId xmlns:p14="http://schemas.microsoft.com/office/powerpoint/2010/main" val="7628715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371600" y="-342900"/>
            <a:ext cx="9537919" cy="1490793"/>
          </a:xfrm>
          <a:prstGeom prst="rect">
            <a:avLst/>
          </a:prstGeom>
        </p:spPr>
        <p:txBody>
          <a:bodyPr wrap="square" lIns="0" tIns="0" rIns="0" bIns="0" rtlCol="0" anchor="t">
            <a:spAutoFit/>
          </a:bodyPr>
          <a:lstStyle/>
          <a:p>
            <a:pPr marL="0" lvl="0" indent="0">
              <a:lnSpc>
                <a:spcPts val="12880"/>
              </a:lnSpc>
              <a:spcBef>
                <a:spcPct val="0"/>
              </a:spcBef>
            </a:pPr>
            <a:r>
              <a:rPr lang="en-US" sz="6500" u="none" strike="noStrike" dirty="0">
                <a:solidFill>
                  <a:srgbClr val="184173"/>
                </a:solidFill>
                <a:latin typeface="Cinzel Decorative Bold" panose="020B0604020202020204" charset="0"/>
              </a:rPr>
              <a:t>Sample Code</a:t>
            </a:r>
          </a:p>
        </p:txBody>
      </p:sp>
      <p:sp>
        <p:nvSpPr>
          <p:cNvPr id="8" name="Freeform 4">
            <a:extLst>
              <a:ext uri="{FF2B5EF4-FFF2-40B4-BE49-F238E27FC236}">
                <a16:creationId xmlns:a16="http://schemas.microsoft.com/office/drawing/2014/main" id="{61200696-A75D-ECF8-B09C-EBA05989043B}"/>
              </a:ext>
            </a:extLst>
          </p:cNvPr>
          <p:cNvSpPr/>
          <p:nvPr/>
        </p:nvSpPr>
        <p:spPr>
          <a:xfrm rot="680008">
            <a:off x="9610211" y="2684552"/>
            <a:ext cx="11794617" cy="9452440"/>
          </a:xfrm>
          <a:custGeom>
            <a:avLst/>
            <a:gdLst/>
            <a:ahLst/>
            <a:cxnLst/>
            <a:rect l="l" t="t" r="r" b="b"/>
            <a:pathLst>
              <a:path w="5764383" h="5764383">
                <a:moveTo>
                  <a:pt x="0" y="0"/>
                </a:moveTo>
                <a:lnTo>
                  <a:pt x="5764383" y="0"/>
                </a:lnTo>
                <a:lnTo>
                  <a:pt x="5764383" y="5764383"/>
                </a:lnTo>
                <a:lnTo>
                  <a:pt x="0" y="5764383"/>
                </a:lnTo>
                <a:lnTo>
                  <a:pt x="0" y="0"/>
                </a:lnTo>
                <a:close/>
              </a:path>
            </a:pathLst>
          </a:custGeom>
          <a:blipFill>
            <a:blip r:embed="rId2">
              <a:alphaModFix amt="30000"/>
              <a:extLst>
                <a:ext uri="{96DAC541-7B7A-43D3-8B79-37D633B846F1}">
                  <asvg:svgBlip xmlns:asvg="http://schemas.microsoft.com/office/drawing/2016/SVG/main" xmlns="" r:embed="rId3"/>
                </a:ext>
              </a:extLst>
            </a:blip>
            <a:stretch>
              <a:fillRect/>
            </a:stretch>
          </a:blipFill>
        </p:spPr>
      </p:sp>
      <p:pic>
        <p:nvPicPr>
          <p:cNvPr id="9" name="Picture 8">
            <a:extLst>
              <a:ext uri="{FF2B5EF4-FFF2-40B4-BE49-F238E27FC236}">
                <a16:creationId xmlns:a16="http://schemas.microsoft.com/office/drawing/2014/main" id="{214B087D-0983-478E-7775-EA260A327F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132885">
            <a:off x="13994976" y="266700"/>
            <a:ext cx="9753600" cy="9753600"/>
          </a:xfrm>
          <a:prstGeom prst="rect">
            <a:avLst/>
          </a:prstGeom>
        </p:spPr>
      </p:pic>
      <p:sp>
        <p:nvSpPr>
          <p:cNvPr id="11" name="TextBox 10">
            <a:extLst>
              <a:ext uri="{FF2B5EF4-FFF2-40B4-BE49-F238E27FC236}">
                <a16:creationId xmlns:a16="http://schemas.microsoft.com/office/drawing/2014/main" id="{589E529C-22D3-007E-646B-47C38CC7400F}"/>
              </a:ext>
            </a:extLst>
          </p:cNvPr>
          <p:cNvSpPr txBox="1"/>
          <p:nvPr/>
        </p:nvSpPr>
        <p:spPr>
          <a:xfrm>
            <a:off x="685800" y="1154587"/>
            <a:ext cx="17221200" cy="8256106"/>
          </a:xfrm>
          <a:prstGeom prst="rect">
            <a:avLst/>
          </a:prstGeom>
          <a:noFill/>
        </p:spPr>
        <p:txBody>
          <a:bodyPr wrap="square">
            <a:spAutoFit/>
          </a:bodyPr>
          <a:lstStyle/>
          <a:p>
            <a:pPr algn="just"/>
            <a:r>
              <a:rPr lang="en-US" sz="2200" dirty="0">
                <a:solidFill>
                  <a:srgbClr val="008000"/>
                </a:solidFill>
                <a:effectLst/>
                <a:highlight>
                  <a:srgbClr val="FFFFFF"/>
                </a:highlight>
                <a:latin typeface="EB Garamond" panose="00000500000000000000" pitchFamily="2" charset="0"/>
                <a:ea typeface="EB Garamond" panose="00000500000000000000" pitchFamily="2" charset="0"/>
              </a:rPr>
              <a:t>&lt;!-- Header --&gt;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&lt;header</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E50000"/>
                </a:solidFill>
                <a:effectLst/>
                <a:highlight>
                  <a:srgbClr val="FFFFFF"/>
                </a:highlight>
                <a:latin typeface="EB Garamond" panose="00000500000000000000" pitchFamily="2" charset="0"/>
                <a:ea typeface="EB Garamond" panose="00000500000000000000" pitchFamily="2" charset="0"/>
              </a:rPr>
              <a:t>class</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w3</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-display-container </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w3</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-content </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w3</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-wide"</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E50000"/>
                </a:solidFill>
                <a:effectLst/>
                <a:highlight>
                  <a:srgbClr val="FFFFFF"/>
                </a:highlight>
                <a:latin typeface="EB Garamond" panose="00000500000000000000" pitchFamily="2" charset="0"/>
                <a:ea typeface="EB Garamond" panose="00000500000000000000" pitchFamily="2" charset="0"/>
              </a:rPr>
              <a:t>style</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max-width:5000px;min-width:1500px</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E50000"/>
                </a:solidFill>
                <a:effectLst/>
                <a:highlight>
                  <a:srgbClr val="FFFFFF"/>
                </a:highlight>
                <a:latin typeface="EB Garamond" panose="00000500000000000000" pitchFamily="2" charset="0"/>
                <a:ea typeface="EB Garamond" panose="00000500000000000000" pitchFamily="2" charset="0"/>
              </a:rPr>
              <a:t>id</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"home"</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&gt;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&lt;</a:t>
            </a:r>
            <a:r>
              <a:rPr lang="en-US" sz="2200" dirty="0" err="1">
                <a:solidFill>
                  <a:srgbClr val="800000"/>
                </a:solidFill>
                <a:effectLst/>
                <a:highlight>
                  <a:srgbClr val="FFFFFF"/>
                </a:highlight>
                <a:latin typeface="EB Garamond" panose="00000500000000000000" pitchFamily="2" charset="0"/>
                <a:ea typeface="EB Garamond" panose="00000500000000000000" pitchFamily="2" charset="0"/>
              </a:rPr>
              <a:t>img</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E50000"/>
                </a:solidFill>
                <a:effectLst/>
                <a:highlight>
                  <a:srgbClr val="FFFFFF"/>
                </a:highlight>
                <a:latin typeface="EB Garamond" panose="00000500000000000000" pitchFamily="2" charset="0"/>
                <a:ea typeface="EB Garamond" panose="00000500000000000000" pitchFamily="2" charset="0"/>
              </a:rPr>
              <a:t>class</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w3</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-image"</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E50000"/>
                </a:solidFill>
                <a:effectLst/>
                <a:highlight>
                  <a:srgbClr val="FFFFFF"/>
                </a:highlight>
                <a:latin typeface="EB Garamond" panose="00000500000000000000" pitchFamily="2" charset="0"/>
                <a:ea typeface="EB Garamond" panose="00000500000000000000" pitchFamily="2" charset="0"/>
              </a:rPr>
              <a:t>src</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w3images</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hamburger.jpg</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E50000"/>
                </a:solidFill>
                <a:effectLst/>
                <a:highlight>
                  <a:srgbClr val="FFFFFF"/>
                </a:highlight>
                <a:latin typeface="EB Garamond" panose="00000500000000000000" pitchFamily="2" charset="0"/>
                <a:ea typeface="EB Garamond" panose="00000500000000000000" pitchFamily="2" charset="0"/>
              </a:rPr>
              <a:t>alt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"Hamburger Catering"</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E50000"/>
                </a:solidFill>
                <a:effectLst/>
                <a:highlight>
                  <a:srgbClr val="FFFFFF"/>
                </a:highlight>
                <a:latin typeface="EB Garamond" panose="00000500000000000000" pitchFamily="2" charset="0"/>
                <a:ea typeface="EB Garamond" panose="00000500000000000000" pitchFamily="2" charset="0"/>
              </a:rPr>
              <a:t>width</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"1600"</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E50000"/>
                </a:solidFill>
                <a:effectLst/>
                <a:highlight>
                  <a:srgbClr val="FFFFFF"/>
                </a:highlight>
                <a:latin typeface="EB Garamond" panose="00000500000000000000" pitchFamily="2" charset="0"/>
                <a:ea typeface="EB Garamond" panose="00000500000000000000" pitchFamily="2" charset="0"/>
              </a:rPr>
              <a:t>height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"600"</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&gt;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&lt;div</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E50000"/>
                </a:solidFill>
                <a:effectLst/>
                <a:highlight>
                  <a:srgbClr val="FFFFFF"/>
                </a:highlight>
                <a:latin typeface="EB Garamond" panose="00000500000000000000" pitchFamily="2" charset="0"/>
                <a:ea typeface="EB Garamond" panose="00000500000000000000" pitchFamily="2" charset="0"/>
              </a:rPr>
              <a:t>class</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w3</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-display-</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bottomleft</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w3</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-padding-large </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w3</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-opacity"</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&gt;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&lt;</a:t>
            </a:r>
            <a:r>
              <a:rPr lang="en-US" sz="2200" dirty="0" err="1">
                <a:solidFill>
                  <a:srgbClr val="800000"/>
                </a:solidFill>
                <a:effectLst/>
                <a:highlight>
                  <a:srgbClr val="FFFFFF"/>
                </a:highlight>
                <a:latin typeface="EB Garamond" panose="00000500000000000000" pitchFamily="2" charset="0"/>
                <a:ea typeface="EB Garamond" panose="00000500000000000000" pitchFamily="2" charset="0"/>
              </a:rPr>
              <a:t>h1</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E50000"/>
                </a:solidFill>
                <a:effectLst/>
                <a:highlight>
                  <a:srgbClr val="FFFFFF"/>
                </a:highlight>
                <a:latin typeface="EB Garamond" panose="00000500000000000000" pitchFamily="2" charset="0"/>
                <a:ea typeface="EB Garamond" panose="00000500000000000000" pitchFamily="2" charset="0"/>
              </a:rPr>
              <a:t>class</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w3-xxlarge</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&gt;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Le Catering</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&lt;/</a:t>
            </a:r>
            <a:r>
              <a:rPr lang="en-US" sz="2200" dirty="0" err="1">
                <a:solidFill>
                  <a:srgbClr val="800000"/>
                </a:solidFill>
                <a:effectLst/>
                <a:highlight>
                  <a:srgbClr val="FFFFFF"/>
                </a:highlight>
                <a:latin typeface="EB Garamond" panose="00000500000000000000" pitchFamily="2" charset="0"/>
                <a:ea typeface="EB Garamond" panose="00000500000000000000" pitchFamily="2" charset="0"/>
              </a:rPr>
              <a:t>h1</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&gt;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&lt;/div&gt;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&lt;/header&gt;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008000"/>
                </a:solidFill>
                <a:effectLst/>
                <a:highlight>
                  <a:srgbClr val="FFFFFF"/>
                </a:highlight>
                <a:latin typeface="EB Garamond" panose="00000500000000000000" pitchFamily="2" charset="0"/>
                <a:ea typeface="EB Garamond" panose="00000500000000000000" pitchFamily="2" charset="0"/>
              </a:rPr>
              <a:t>&lt;!-- Page content --&gt;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&lt;div</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E50000"/>
                </a:solidFill>
                <a:effectLst/>
                <a:highlight>
                  <a:srgbClr val="FFFFFF"/>
                </a:highlight>
                <a:latin typeface="EB Garamond" panose="00000500000000000000" pitchFamily="2" charset="0"/>
                <a:ea typeface="EB Garamond" panose="00000500000000000000" pitchFamily="2" charset="0"/>
              </a:rPr>
              <a:t>class</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w3</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-content"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E50000"/>
                </a:solidFill>
                <a:effectLst/>
                <a:highlight>
                  <a:srgbClr val="FFFFFF"/>
                </a:highlight>
                <a:latin typeface="EB Garamond" panose="00000500000000000000" pitchFamily="2" charset="0"/>
                <a:ea typeface="EB Garamond" panose="00000500000000000000" pitchFamily="2" charset="0"/>
              </a:rPr>
              <a:t>style</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max-width:3000px</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&gt;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008000"/>
                </a:solidFill>
                <a:effectLst/>
                <a:highlight>
                  <a:srgbClr val="FFFFFF"/>
                </a:highlight>
                <a:latin typeface="EB Garamond" panose="00000500000000000000" pitchFamily="2" charset="0"/>
                <a:ea typeface="EB Garamond" panose="00000500000000000000" pitchFamily="2" charset="0"/>
              </a:rPr>
              <a:t>&lt;!-- About Section --&gt;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&lt;div</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E50000"/>
                </a:solidFill>
                <a:effectLst/>
                <a:highlight>
                  <a:srgbClr val="FFFFFF"/>
                </a:highlight>
                <a:latin typeface="EB Garamond" panose="00000500000000000000" pitchFamily="2" charset="0"/>
                <a:ea typeface="EB Garamond" panose="00000500000000000000" pitchFamily="2" charset="0"/>
              </a:rPr>
              <a:t>class</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w3</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-row-100 </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w3</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-padding-64"</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E50000"/>
                </a:solidFill>
                <a:effectLst/>
                <a:highlight>
                  <a:srgbClr val="FFFFFF"/>
                </a:highlight>
                <a:latin typeface="EB Garamond" panose="00000500000000000000" pitchFamily="2" charset="0"/>
                <a:ea typeface="EB Garamond" panose="00000500000000000000" pitchFamily="2" charset="0"/>
              </a:rPr>
              <a:t>id</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"about"</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&gt;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&lt;div</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E50000"/>
                </a:solidFill>
                <a:effectLst/>
                <a:highlight>
                  <a:srgbClr val="FFFFFF"/>
                </a:highlight>
                <a:latin typeface="EB Garamond" panose="00000500000000000000" pitchFamily="2" charset="0"/>
                <a:ea typeface="EB Garamond" panose="00000500000000000000" pitchFamily="2" charset="0"/>
              </a:rPr>
              <a:t>class</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w3</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-col </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m6</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w3</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-padding-large </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w3</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-hide-small"</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&gt;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&lt;/div&gt;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&lt;/div&gt;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&lt;/div&gt;</a:t>
            </a:r>
          </a:p>
          <a:p>
            <a:pPr algn="just">
              <a:lnSpc>
                <a:spcPts val="2025"/>
              </a:lnSpc>
              <a:spcAft>
                <a:spcPts val="1500"/>
              </a:spcAft>
            </a:pPr>
            <a:r>
              <a:rPr lang="en-US" sz="1800" dirty="0">
                <a:solidFill>
                  <a:srgbClr val="000000"/>
                </a:solidFill>
                <a:effectLst/>
                <a:highlight>
                  <a:srgbClr val="FFFFFF"/>
                </a:highlight>
                <a:latin typeface="Times New Roman" panose="02020603050405020304" pitchFamily="18" charset="0"/>
                <a:ea typeface="Times New Roman" panose="02020603050405020304" pitchFamily="18" charset="0"/>
              </a:rPr>
              <a:t> </a:t>
            </a:r>
            <a:endParaRPr lang="en-IN" sz="2200" dirty="0">
              <a:effectLst/>
              <a:highlight>
                <a:srgbClr val="FFFFFF"/>
              </a:highlight>
              <a:latin typeface="EB Garamond" panose="00000500000000000000" pitchFamily="2" charset="0"/>
              <a:ea typeface="EB Garamond" panose="00000500000000000000" pitchFamily="2" charset="0"/>
            </a:endParaRPr>
          </a:p>
          <a:p>
            <a:pPr algn="just">
              <a:lnSpc>
                <a:spcPts val="2025"/>
              </a:lnSpc>
            </a:pP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008000"/>
                </a:solidFill>
                <a:effectLst/>
                <a:highlight>
                  <a:srgbClr val="FFFFFF"/>
                </a:highlight>
                <a:latin typeface="EB Garamond" panose="00000500000000000000" pitchFamily="2" charset="0"/>
                <a:ea typeface="EB Garamond" panose="00000500000000000000" pitchFamily="2" charset="0"/>
              </a:rPr>
              <a:t>&lt;!-- Menu Section --&gt;</a:t>
            </a:r>
            <a:endParaRPr lang="en-IN" sz="2200" dirty="0">
              <a:effectLst/>
              <a:highlight>
                <a:srgbClr val="FFFFFF"/>
              </a:highlight>
              <a:latin typeface="EB Garamond" panose="00000500000000000000" pitchFamily="2" charset="0"/>
              <a:ea typeface="EB Garamond" panose="00000500000000000000" pitchFamily="2" charset="0"/>
            </a:endParaRPr>
          </a:p>
          <a:p>
            <a:pPr algn="just">
              <a:lnSpc>
                <a:spcPts val="2025"/>
              </a:lnSpc>
            </a:pP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endParaRPr lang="en-IN" sz="2200" dirty="0">
              <a:effectLst/>
              <a:highlight>
                <a:srgbClr val="FFFFFF"/>
              </a:highlight>
              <a:latin typeface="EB Garamond" panose="00000500000000000000" pitchFamily="2" charset="0"/>
              <a:ea typeface="EB Garamond" panose="00000500000000000000" pitchFamily="2" charset="0"/>
            </a:endParaRPr>
          </a:p>
          <a:p>
            <a:pPr algn="just">
              <a:lnSpc>
                <a:spcPts val="2025"/>
              </a:lnSpc>
            </a:pP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{%block contents%}</a:t>
            </a:r>
            <a:endParaRPr lang="en-IN" sz="2200" dirty="0">
              <a:effectLst/>
              <a:highlight>
                <a:srgbClr val="FFFFFF"/>
              </a:highlight>
              <a:latin typeface="EB Garamond" panose="00000500000000000000" pitchFamily="2" charset="0"/>
              <a:ea typeface="EB Garamond" panose="00000500000000000000" pitchFamily="2" charset="0"/>
            </a:endParaRPr>
          </a:p>
          <a:p>
            <a:pPr algn="just">
              <a:lnSpc>
                <a:spcPts val="2025"/>
              </a:lnSpc>
            </a:pP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endParaRPr lang="en-IN" sz="2200" dirty="0">
              <a:effectLst/>
              <a:highlight>
                <a:srgbClr val="FFFFFF"/>
              </a:highlight>
              <a:latin typeface="EB Garamond" panose="00000500000000000000" pitchFamily="2" charset="0"/>
              <a:ea typeface="EB Garamond" panose="00000500000000000000" pitchFamily="2" charset="0"/>
            </a:endParaRPr>
          </a:p>
          <a:p>
            <a:pPr algn="just">
              <a:lnSpc>
                <a:spcPts val="2025"/>
              </a:lnSpc>
            </a:pP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endblock</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endParaRPr lang="en-IN" sz="2200" dirty="0">
              <a:effectLst/>
              <a:highlight>
                <a:srgbClr val="FFFFFF"/>
              </a:highlight>
              <a:latin typeface="EB Garamond" panose="00000500000000000000" pitchFamily="2" charset="0"/>
              <a:ea typeface="EB Garamond" panose="00000500000000000000" pitchFamily="2" charset="0"/>
            </a:endParaRPr>
          </a:p>
          <a:p>
            <a:pPr algn="just"/>
            <a:endParaRPr lang="en-IN" sz="2200" dirty="0">
              <a:effectLst/>
              <a:highlight>
                <a:srgbClr val="FFFFFF"/>
              </a:highlight>
              <a:latin typeface="EB Garamond" panose="00000500000000000000" pitchFamily="2" charset="0"/>
              <a:ea typeface="EB Garamond" panose="00000500000000000000" pitchFamily="2" charset="0"/>
            </a:endParaRPr>
          </a:p>
          <a:p>
            <a:endParaRPr lang="en-IN" sz="2200" dirty="0">
              <a:latin typeface="EB Garamond" panose="00000500000000000000" pitchFamily="2" charset="0"/>
              <a:ea typeface="EB Garamond" panose="00000500000000000000" pitchFamily="2" charset="0"/>
            </a:endParaRPr>
          </a:p>
        </p:txBody>
      </p:sp>
    </p:spTree>
    <p:extLst>
      <p:ext uri="{BB962C8B-B14F-4D97-AF65-F5344CB8AC3E}">
        <p14:creationId xmlns:p14="http://schemas.microsoft.com/office/powerpoint/2010/main" val="21848576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371600" y="-342900"/>
            <a:ext cx="9537919" cy="1490793"/>
          </a:xfrm>
          <a:prstGeom prst="rect">
            <a:avLst/>
          </a:prstGeom>
        </p:spPr>
        <p:txBody>
          <a:bodyPr wrap="square" lIns="0" tIns="0" rIns="0" bIns="0" rtlCol="0" anchor="t">
            <a:spAutoFit/>
          </a:bodyPr>
          <a:lstStyle/>
          <a:p>
            <a:pPr marL="0" lvl="0" indent="0">
              <a:lnSpc>
                <a:spcPts val="12880"/>
              </a:lnSpc>
              <a:spcBef>
                <a:spcPct val="0"/>
              </a:spcBef>
            </a:pPr>
            <a:r>
              <a:rPr lang="en-US" sz="6500" u="none" strike="noStrike" dirty="0">
                <a:solidFill>
                  <a:srgbClr val="184173"/>
                </a:solidFill>
                <a:latin typeface="Cinzel Decorative Bold" panose="020B0604020202020204" charset="0"/>
              </a:rPr>
              <a:t>Sample Code</a:t>
            </a:r>
          </a:p>
        </p:txBody>
      </p:sp>
      <p:sp>
        <p:nvSpPr>
          <p:cNvPr id="8" name="Freeform 4">
            <a:extLst>
              <a:ext uri="{FF2B5EF4-FFF2-40B4-BE49-F238E27FC236}">
                <a16:creationId xmlns:a16="http://schemas.microsoft.com/office/drawing/2014/main" id="{61200696-A75D-ECF8-B09C-EBA05989043B}"/>
              </a:ext>
            </a:extLst>
          </p:cNvPr>
          <p:cNvSpPr/>
          <p:nvPr/>
        </p:nvSpPr>
        <p:spPr>
          <a:xfrm rot="680008">
            <a:off x="9610211" y="2684552"/>
            <a:ext cx="11794617" cy="9452440"/>
          </a:xfrm>
          <a:custGeom>
            <a:avLst/>
            <a:gdLst/>
            <a:ahLst/>
            <a:cxnLst/>
            <a:rect l="l" t="t" r="r" b="b"/>
            <a:pathLst>
              <a:path w="5764383" h="5764383">
                <a:moveTo>
                  <a:pt x="0" y="0"/>
                </a:moveTo>
                <a:lnTo>
                  <a:pt x="5764383" y="0"/>
                </a:lnTo>
                <a:lnTo>
                  <a:pt x="5764383" y="5764383"/>
                </a:lnTo>
                <a:lnTo>
                  <a:pt x="0" y="5764383"/>
                </a:lnTo>
                <a:lnTo>
                  <a:pt x="0" y="0"/>
                </a:lnTo>
                <a:close/>
              </a:path>
            </a:pathLst>
          </a:custGeom>
          <a:blipFill>
            <a:blip r:embed="rId2">
              <a:alphaModFix amt="30000"/>
              <a:extLst>
                <a:ext uri="{96DAC541-7B7A-43D3-8B79-37D633B846F1}">
                  <asvg:svgBlip xmlns:asvg="http://schemas.microsoft.com/office/drawing/2016/SVG/main" xmlns="" r:embed="rId3"/>
                </a:ext>
              </a:extLst>
            </a:blip>
            <a:stretch>
              <a:fillRect/>
            </a:stretch>
          </a:blipFill>
        </p:spPr>
      </p:sp>
      <p:pic>
        <p:nvPicPr>
          <p:cNvPr id="9" name="Picture 8">
            <a:extLst>
              <a:ext uri="{FF2B5EF4-FFF2-40B4-BE49-F238E27FC236}">
                <a16:creationId xmlns:a16="http://schemas.microsoft.com/office/drawing/2014/main" id="{214B087D-0983-478E-7775-EA260A327F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132885">
            <a:off x="13994976" y="266700"/>
            <a:ext cx="9753600" cy="9753600"/>
          </a:xfrm>
          <a:prstGeom prst="rect">
            <a:avLst/>
          </a:prstGeom>
        </p:spPr>
      </p:pic>
      <p:sp>
        <p:nvSpPr>
          <p:cNvPr id="11" name="TextBox 10">
            <a:extLst>
              <a:ext uri="{FF2B5EF4-FFF2-40B4-BE49-F238E27FC236}">
                <a16:creationId xmlns:a16="http://schemas.microsoft.com/office/drawing/2014/main" id="{589E529C-22D3-007E-646B-47C38CC7400F}"/>
              </a:ext>
            </a:extLst>
          </p:cNvPr>
          <p:cNvSpPr txBox="1"/>
          <p:nvPr/>
        </p:nvSpPr>
        <p:spPr>
          <a:xfrm>
            <a:off x="685800" y="1154587"/>
            <a:ext cx="13422207" cy="9233297"/>
          </a:xfrm>
          <a:prstGeom prst="rect">
            <a:avLst/>
          </a:prstGeom>
          <a:noFill/>
        </p:spPr>
        <p:txBody>
          <a:bodyPr wrap="square">
            <a:spAutoFit/>
          </a:bodyPr>
          <a:lstStyle/>
          <a:p>
            <a:pPr algn="just"/>
            <a:r>
              <a:rPr lang="en-US" sz="2200" dirty="0">
                <a:solidFill>
                  <a:srgbClr val="008000"/>
                </a:solidFill>
                <a:effectLst/>
                <a:highlight>
                  <a:srgbClr val="FFFFFF"/>
                </a:highlight>
                <a:latin typeface="EB Garamond" panose="00000500000000000000" pitchFamily="2" charset="0"/>
                <a:ea typeface="EB Garamond" panose="00000500000000000000" pitchFamily="2" charset="0"/>
              </a:rPr>
              <a:t>&lt;!-- Footer --&gt;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&lt;div&gt;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&lt;footer</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E50000"/>
                </a:solidFill>
                <a:effectLst/>
                <a:highlight>
                  <a:srgbClr val="FFFFFF"/>
                </a:highlight>
                <a:latin typeface="EB Garamond" panose="00000500000000000000" pitchFamily="2" charset="0"/>
                <a:ea typeface="EB Garamond" panose="00000500000000000000" pitchFamily="2" charset="0"/>
              </a:rPr>
              <a:t>class</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w3</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-center </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w3</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-light-green </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w3</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-padding-30"</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&gt;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&lt;p&gt;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&amp;copy; </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&lt;a</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E50000"/>
                </a:solidFill>
                <a:effectLst/>
                <a:highlight>
                  <a:srgbClr val="FFFFFF"/>
                </a:highlight>
                <a:latin typeface="EB Garamond" panose="00000500000000000000" pitchFamily="2" charset="0"/>
                <a:ea typeface="EB Garamond" panose="00000500000000000000" pitchFamily="2" charset="0"/>
              </a:rPr>
              <a:t>href</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"https://</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www.w3schools.com</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w3css</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default.asp</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E50000"/>
                </a:solidFill>
                <a:effectLst/>
                <a:highlight>
                  <a:srgbClr val="FFFFFF"/>
                </a:highlight>
                <a:latin typeface="EB Garamond" panose="00000500000000000000" pitchFamily="2" charset="0"/>
                <a:ea typeface="EB Garamond" panose="00000500000000000000" pitchFamily="2" charset="0"/>
              </a:rPr>
              <a:t>title</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Ameeruddin</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E50000"/>
                </a:solidFill>
                <a:effectLst/>
                <a:highlight>
                  <a:srgbClr val="FFFFFF"/>
                </a:highlight>
                <a:latin typeface="EB Garamond" panose="00000500000000000000" pitchFamily="2" charset="0"/>
                <a:ea typeface="EB Garamond" panose="00000500000000000000" pitchFamily="2" charset="0"/>
              </a:rPr>
              <a:t>target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"_blank"</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E50000"/>
                </a:solidFill>
                <a:effectLst/>
                <a:highlight>
                  <a:srgbClr val="FFFFFF"/>
                </a:highlight>
                <a:latin typeface="EB Garamond" panose="00000500000000000000" pitchFamily="2" charset="0"/>
                <a:ea typeface="EB Garamond" panose="00000500000000000000" pitchFamily="2" charset="0"/>
              </a:rPr>
              <a:t>class</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w3</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-hover-text-green"</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&gt;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SIMRAN &amp; RAVEENA &amp; </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AFEEFA</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&lt;/a&gt;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&lt;/p&gt;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&lt;/footer&gt;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&lt;/div&gt;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008000"/>
                </a:solidFill>
                <a:effectLst/>
                <a:highlight>
                  <a:srgbClr val="FFFFFF"/>
                </a:highlight>
                <a:latin typeface="EB Garamond" panose="00000500000000000000" pitchFamily="2" charset="0"/>
                <a:ea typeface="EB Garamond" panose="00000500000000000000" pitchFamily="2" charset="0"/>
              </a:rPr>
              <a:t>&lt;!-- /.</a:t>
            </a:r>
            <a:r>
              <a:rPr lang="en-US" sz="2200" dirty="0" err="1">
                <a:solidFill>
                  <a:srgbClr val="008000"/>
                </a:solidFill>
                <a:effectLst/>
                <a:highlight>
                  <a:srgbClr val="FFFFFF"/>
                </a:highlight>
                <a:latin typeface="EB Garamond" panose="00000500000000000000" pitchFamily="2" charset="0"/>
                <a:ea typeface="EB Garamond" panose="00000500000000000000" pitchFamily="2" charset="0"/>
              </a:rPr>
              <a:t>javascript</a:t>
            </a:r>
            <a:r>
              <a:rPr lang="en-US" sz="2200" dirty="0">
                <a:solidFill>
                  <a:srgbClr val="008000"/>
                </a:solidFill>
                <a:effectLst/>
                <a:highlight>
                  <a:srgbClr val="FFFFFF"/>
                </a:highlight>
                <a:latin typeface="EB Garamond" panose="00000500000000000000" pitchFamily="2" charset="0"/>
                <a:ea typeface="EB Garamond" panose="00000500000000000000" pitchFamily="2" charset="0"/>
              </a:rPr>
              <a:t> files --&gt;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&lt;script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E50000"/>
                </a:solidFill>
                <a:effectLst/>
                <a:highlight>
                  <a:srgbClr val="FFFFFF"/>
                </a:highlight>
                <a:latin typeface="EB Garamond" panose="00000500000000000000" pitchFamily="2" charset="0"/>
                <a:ea typeface="EB Garamond" panose="00000500000000000000" pitchFamily="2" charset="0"/>
              </a:rPr>
              <a:t>src</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"{%static '</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js</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jquery.js</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&gt;&lt;/script&gt;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&lt;script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E50000"/>
                </a:solidFill>
                <a:effectLst/>
                <a:highlight>
                  <a:srgbClr val="FFFFFF"/>
                </a:highlight>
                <a:latin typeface="EB Garamond" panose="00000500000000000000" pitchFamily="2" charset="0"/>
                <a:ea typeface="EB Garamond" panose="00000500000000000000" pitchFamily="2" charset="0"/>
              </a:rPr>
              <a:t>src</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"{%static '</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js</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bootstrap.min.js</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&gt;&lt;/script&gt;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&lt;script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E50000"/>
                </a:solidFill>
                <a:effectLst/>
                <a:highlight>
                  <a:srgbClr val="FFFFFF"/>
                </a:highlight>
                <a:latin typeface="EB Garamond" panose="00000500000000000000" pitchFamily="2" charset="0"/>
                <a:ea typeface="EB Garamond" panose="00000500000000000000" pitchFamily="2" charset="0"/>
              </a:rPr>
              <a:t>src</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"{%static '</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js</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custom.js</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&gt;&lt;/script&gt;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&lt;script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E50000"/>
                </a:solidFill>
                <a:effectLst/>
                <a:highlight>
                  <a:srgbClr val="FFFFFF"/>
                </a:highlight>
                <a:latin typeface="EB Garamond" panose="00000500000000000000" pitchFamily="2" charset="0"/>
                <a:ea typeface="EB Garamond" panose="00000500000000000000" pitchFamily="2" charset="0"/>
              </a:rPr>
              <a:t>src</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"{%static '</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js</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jquery.sticky.js</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&gt;&lt;/script&gt;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&lt;script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E50000"/>
                </a:solidFill>
                <a:effectLst/>
                <a:highlight>
                  <a:srgbClr val="FFFFFF"/>
                </a:highlight>
                <a:latin typeface="EB Garamond" panose="00000500000000000000" pitchFamily="2" charset="0"/>
                <a:ea typeface="EB Garamond" panose="00000500000000000000" pitchFamily="2" charset="0"/>
              </a:rPr>
              <a:t>src</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"{%static '</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js</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wow.min.js</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&gt;&lt;/script&gt;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&lt;script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E50000"/>
                </a:solidFill>
                <a:effectLst/>
                <a:highlight>
                  <a:srgbClr val="FFFFFF"/>
                </a:highlight>
                <a:latin typeface="EB Garamond" panose="00000500000000000000" pitchFamily="2" charset="0"/>
                <a:ea typeface="EB Garamond" panose="00000500000000000000" pitchFamily="2" charset="0"/>
              </a:rPr>
              <a:t>src</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"{%static '</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js</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owl.carousel.min.js</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&gt;&lt;/script&gt;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&lt;script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E50000"/>
                </a:solidFill>
                <a:effectLst/>
                <a:highlight>
                  <a:srgbClr val="FFFFFF"/>
                </a:highlight>
                <a:latin typeface="EB Garamond" panose="00000500000000000000" pitchFamily="2" charset="0"/>
                <a:ea typeface="EB Garamond" panose="00000500000000000000" pitchFamily="2" charset="0"/>
              </a:rPr>
              <a:t>src</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"{%static '</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js</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ekko</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-lightbox-</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min.js</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&gt;&lt;/script&gt;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&lt;script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E50000"/>
                </a:solidFill>
                <a:effectLst/>
                <a:highlight>
                  <a:srgbClr val="FFFFFF"/>
                </a:highlight>
                <a:latin typeface="EB Garamond" panose="00000500000000000000" pitchFamily="2" charset="0"/>
                <a:ea typeface="EB Garamond" panose="00000500000000000000" pitchFamily="2" charset="0"/>
              </a:rPr>
              <a:t>type</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"text/</a:t>
            </a:r>
            <a:r>
              <a:rPr lang="en-US" sz="2200" dirty="0" err="1">
                <a:solidFill>
                  <a:srgbClr val="0000FF"/>
                </a:solidFill>
                <a:effectLst/>
                <a:highlight>
                  <a:srgbClr val="FFFFFF"/>
                </a:highlight>
                <a:latin typeface="EB Garamond" panose="00000500000000000000" pitchFamily="2" charset="0"/>
                <a:ea typeface="EB Garamond" panose="00000500000000000000" pitchFamily="2" charset="0"/>
              </a:rPr>
              <a:t>javascript</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a:t>
            </a:r>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&gt;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$(document).delegate(</a:t>
            </a:r>
            <a:r>
              <a:rPr lang="en-US" sz="2200" dirty="0">
                <a:solidFill>
                  <a:srgbClr val="A31515"/>
                </a:solidFill>
                <a:effectLst/>
                <a:highlight>
                  <a:srgbClr val="FFFFFF"/>
                </a:highlight>
                <a:latin typeface="EB Garamond" panose="00000500000000000000" pitchFamily="2" charset="0"/>
                <a:ea typeface="EB Garamond" panose="00000500000000000000" pitchFamily="2" charset="0"/>
              </a:rPr>
              <a:t>'*[data-toggle="lightbox"]'</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A31515"/>
                </a:solidFill>
                <a:effectLst/>
                <a:highlight>
                  <a:srgbClr val="FFFFFF"/>
                </a:highlight>
                <a:latin typeface="EB Garamond" panose="00000500000000000000" pitchFamily="2" charset="0"/>
                <a:ea typeface="EB Garamond" panose="00000500000000000000" pitchFamily="2" charset="0"/>
              </a:rPr>
              <a:t>'click'</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function</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(event) {</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event.preventDefault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this</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ekkoLightbox</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&lt;/script&gt;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&lt;script&gt;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a:t>
            </a:r>
            <a:r>
              <a:rPr lang="en-US" sz="2200" dirty="0">
                <a:solidFill>
                  <a:srgbClr val="0000FF"/>
                </a:solidFill>
                <a:effectLst/>
                <a:highlight>
                  <a:srgbClr val="FFFFFF"/>
                </a:highlight>
                <a:latin typeface="EB Garamond" panose="00000500000000000000" pitchFamily="2" charset="0"/>
                <a:ea typeface="EB Garamond" panose="00000500000000000000" pitchFamily="2" charset="0"/>
              </a:rPr>
              <a:t>new</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 WOW().</a:t>
            </a:r>
            <a:r>
              <a:rPr lang="en-US" sz="2200" dirty="0" err="1">
                <a:solidFill>
                  <a:srgbClr val="000000"/>
                </a:solidFill>
                <a:effectLst/>
                <a:highlight>
                  <a:srgbClr val="FFFFFF"/>
                </a:highlight>
                <a:latin typeface="EB Garamond" panose="00000500000000000000" pitchFamily="2" charset="0"/>
                <a:ea typeface="EB Garamond" panose="00000500000000000000" pitchFamily="2" charset="0"/>
              </a:rPr>
              <a:t>init</a:t>
            </a:r>
            <a:r>
              <a:rPr lang="en-US" sz="2200" dirty="0">
                <a:solidFill>
                  <a:srgbClr val="000000"/>
                </a:solidFill>
                <a:effectLst/>
                <a:highlight>
                  <a:srgbClr val="FFFFFF"/>
                </a:highlight>
                <a:latin typeface="EB Garamond" panose="00000500000000000000" pitchFamily="2" charset="0"/>
                <a:ea typeface="EB Garamond" panose="00000500000000000000" pitchFamily="2" charset="0"/>
              </a:rPr>
              <a: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&lt;/script&gt;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&lt;/body&gt;</a:t>
            </a:r>
            <a:endParaRPr lang="en-IN" sz="2200" dirty="0">
              <a:effectLst/>
              <a:highlight>
                <a:srgbClr val="FFFFFF"/>
              </a:highlight>
              <a:latin typeface="EB Garamond" panose="00000500000000000000" pitchFamily="2" charset="0"/>
              <a:ea typeface="EB Garamond" panose="00000500000000000000" pitchFamily="2" charset="0"/>
            </a:endParaRPr>
          </a:p>
          <a:p>
            <a:pPr algn="just"/>
            <a:r>
              <a:rPr lang="en-US" sz="2200" dirty="0">
                <a:solidFill>
                  <a:srgbClr val="800000"/>
                </a:solidFill>
                <a:effectLst/>
                <a:highlight>
                  <a:srgbClr val="FFFFFF"/>
                </a:highlight>
                <a:latin typeface="EB Garamond" panose="00000500000000000000" pitchFamily="2" charset="0"/>
                <a:ea typeface="EB Garamond" panose="00000500000000000000" pitchFamily="2" charset="0"/>
              </a:rPr>
              <a:t>&lt;/html&gt;</a:t>
            </a:r>
            <a:endParaRPr lang="en-IN" sz="2200" dirty="0">
              <a:effectLst/>
              <a:highlight>
                <a:srgbClr val="FFFFFF"/>
              </a:highlight>
              <a:latin typeface="EB Garamond" panose="00000500000000000000" pitchFamily="2" charset="0"/>
              <a:ea typeface="EB Garamond" panose="00000500000000000000" pitchFamily="2" charset="0"/>
            </a:endParaRPr>
          </a:p>
        </p:txBody>
      </p:sp>
    </p:spTree>
    <p:extLst>
      <p:ext uri="{BB962C8B-B14F-4D97-AF65-F5344CB8AC3E}">
        <p14:creationId xmlns:p14="http://schemas.microsoft.com/office/powerpoint/2010/main" val="1756815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243745" y="-1790700"/>
            <a:ext cx="13538659" cy="13538659"/>
          </a:xfrm>
          <a:custGeom>
            <a:avLst/>
            <a:gdLst/>
            <a:ahLst/>
            <a:cxnLst/>
            <a:rect l="l" t="t" r="r" b="b"/>
            <a:pathLst>
              <a:path w="13538659" h="13538659">
                <a:moveTo>
                  <a:pt x="0" y="0"/>
                </a:moveTo>
                <a:lnTo>
                  <a:pt x="13538660" y="0"/>
                </a:lnTo>
                <a:lnTo>
                  <a:pt x="13538660" y="13538660"/>
                </a:lnTo>
                <a:lnTo>
                  <a:pt x="0" y="1353866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a:grpSpLocks noChangeAspect="1"/>
          </p:cNvGrpSpPr>
          <p:nvPr/>
        </p:nvGrpSpPr>
        <p:grpSpPr>
          <a:xfrm>
            <a:off x="-1981200" y="1866900"/>
            <a:ext cx="9398182" cy="9398145"/>
            <a:chOff x="0" y="0"/>
            <a:chExt cx="6350000" cy="6349975"/>
          </a:xfrm>
        </p:grpSpPr>
        <p:sp>
          <p:nvSpPr>
            <p:cNvPr id="4" name="Freeform 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t="-25047" b="-25047"/>
              </a:stretch>
            </a:blipFill>
          </p:spPr>
        </p:sp>
      </p:grpSp>
      <p:sp>
        <p:nvSpPr>
          <p:cNvPr id="5" name="TextBox 5"/>
          <p:cNvSpPr txBox="1"/>
          <p:nvPr/>
        </p:nvSpPr>
        <p:spPr>
          <a:xfrm>
            <a:off x="8258628" y="2400300"/>
            <a:ext cx="9471116" cy="6868547"/>
          </a:xfrm>
          <a:prstGeom prst="rect">
            <a:avLst/>
          </a:prstGeom>
        </p:spPr>
        <p:txBody>
          <a:bodyPr lIns="0" tIns="0" rIns="0" bIns="0" rtlCol="0" anchor="t">
            <a:spAutoFit/>
          </a:bodyPr>
          <a:lstStyle/>
          <a:p>
            <a:pPr marR="13335" algn="just">
              <a:lnSpc>
                <a:spcPct val="150000"/>
              </a:lnSpc>
              <a:tabLst>
                <a:tab pos="4951095" algn="l"/>
              </a:tabLst>
            </a:pPr>
            <a:r>
              <a:rPr lang="en-US" sz="2500" dirty="0">
                <a:solidFill>
                  <a:schemeClr val="accent1">
                    <a:lumMod val="75000"/>
                  </a:schemeClr>
                </a:solidFill>
                <a:effectLst/>
                <a:latin typeface="EB Garamond" panose="00000500000000000000" pitchFamily="2" charset="0"/>
                <a:ea typeface="EB Garamond" panose="00000500000000000000" pitchFamily="2" charset="0"/>
              </a:rPr>
              <a:t>In conclusion, the application of </a:t>
            </a:r>
            <a:r>
              <a:rPr lang="en-US" sz="2500" dirty="0" err="1">
                <a:solidFill>
                  <a:schemeClr val="accent1">
                    <a:lumMod val="75000"/>
                  </a:schemeClr>
                </a:solidFill>
                <a:effectLst/>
                <a:latin typeface="EB Garamond" panose="00000500000000000000" pitchFamily="2" charset="0"/>
                <a:ea typeface="EB Garamond" panose="00000500000000000000" pitchFamily="2" charset="0"/>
              </a:rPr>
              <a:t>2D</a:t>
            </a:r>
            <a:r>
              <a:rPr lang="en-US" sz="2500" dirty="0">
                <a:solidFill>
                  <a:schemeClr val="accent1">
                    <a:lumMod val="75000"/>
                  </a:schemeClr>
                </a:solidFill>
                <a:effectLst/>
                <a:latin typeface="EB Garamond" panose="00000500000000000000" pitchFamily="2" charset="0"/>
                <a:ea typeface="EB Garamond" panose="00000500000000000000" pitchFamily="2" charset="0"/>
              </a:rPr>
              <a:t> convolutional neural networks in the field of crime prediction is promising. The framework proposed in this paper successfully addresses the many limitations of existing methods, combining a </a:t>
            </a:r>
            <a:r>
              <a:rPr lang="en-US" sz="2500" dirty="0" err="1">
                <a:solidFill>
                  <a:schemeClr val="accent1">
                    <a:lumMod val="75000"/>
                  </a:schemeClr>
                </a:solidFill>
                <a:effectLst/>
                <a:latin typeface="EB Garamond" panose="00000500000000000000" pitchFamily="2" charset="0"/>
                <a:ea typeface="EB Garamond" panose="00000500000000000000" pitchFamily="2" charset="0"/>
              </a:rPr>
              <a:t>2D</a:t>
            </a:r>
            <a:r>
              <a:rPr lang="en-US" sz="2500" dirty="0">
                <a:solidFill>
                  <a:schemeClr val="accent1">
                    <a:lumMod val="75000"/>
                  </a:schemeClr>
                </a:solidFill>
                <a:effectLst/>
                <a:latin typeface="EB Garamond" panose="00000500000000000000" pitchFamily="2" charset="0"/>
                <a:ea typeface="EB Garamond" panose="00000500000000000000" pitchFamily="2" charset="0"/>
              </a:rPr>
              <a:t>-CNN with diverse data sources other than conventional crime data. The system is especially good at extracting spatial patterns from crime data defined in a </a:t>
            </a:r>
            <a:r>
              <a:rPr lang="en-US" sz="2500" dirty="0" err="1">
                <a:solidFill>
                  <a:schemeClr val="accent1">
                    <a:lumMod val="75000"/>
                  </a:schemeClr>
                </a:solidFill>
                <a:effectLst/>
                <a:latin typeface="EB Garamond" panose="00000500000000000000" pitchFamily="2" charset="0"/>
                <a:ea typeface="EB Garamond" panose="00000500000000000000" pitchFamily="2" charset="0"/>
              </a:rPr>
              <a:t>2D</a:t>
            </a:r>
            <a:r>
              <a:rPr lang="en-US" sz="2500" dirty="0">
                <a:solidFill>
                  <a:schemeClr val="accent1">
                    <a:lumMod val="75000"/>
                  </a:schemeClr>
                </a:solidFill>
                <a:effectLst/>
                <a:latin typeface="EB Garamond" panose="00000500000000000000" pitchFamily="2" charset="0"/>
                <a:ea typeface="EB Garamond" panose="00000500000000000000" pitchFamily="2" charset="0"/>
              </a:rPr>
              <a:t> grid and capturing both localized crime clusters and intricate spatial relationships. Our case study demonstrates that a </a:t>
            </a:r>
            <a:r>
              <a:rPr lang="en-US" sz="2500" dirty="0" err="1">
                <a:solidFill>
                  <a:schemeClr val="accent1">
                    <a:lumMod val="75000"/>
                  </a:schemeClr>
                </a:solidFill>
                <a:effectLst/>
                <a:latin typeface="EB Garamond" panose="00000500000000000000" pitchFamily="2" charset="0"/>
                <a:ea typeface="EB Garamond" panose="00000500000000000000" pitchFamily="2" charset="0"/>
              </a:rPr>
              <a:t>2D</a:t>
            </a:r>
            <a:r>
              <a:rPr lang="en-US" sz="2500" dirty="0">
                <a:solidFill>
                  <a:schemeClr val="accent1">
                    <a:lumMod val="75000"/>
                  </a:schemeClr>
                </a:solidFill>
                <a:effectLst/>
                <a:latin typeface="EB Garamond" panose="00000500000000000000" pitchFamily="2" charset="0"/>
                <a:ea typeface="EB Garamond" panose="00000500000000000000" pitchFamily="2" charset="0"/>
              </a:rPr>
              <a:t> CNN model achieves better accuracy and efficiency than traditional machine learning models and that it can be significantly improved by using various data sources and immediate prediction and prevention capabilities in real time. Ultimately, by employing </a:t>
            </a:r>
            <a:r>
              <a:rPr lang="en-US" sz="2500" dirty="0" err="1">
                <a:solidFill>
                  <a:schemeClr val="accent1">
                    <a:lumMod val="75000"/>
                  </a:schemeClr>
                </a:solidFill>
                <a:effectLst/>
                <a:latin typeface="EB Garamond" panose="00000500000000000000" pitchFamily="2" charset="0"/>
                <a:ea typeface="EB Garamond" panose="00000500000000000000" pitchFamily="2" charset="0"/>
              </a:rPr>
              <a:t>2D</a:t>
            </a:r>
            <a:r>
              <a:rPr lang="en-US" sz="2500" dirty="0">
                <a:solidFill>
                  <a:schemeClr val="accent1">
                    <a:lumMod val="75000"/>
                  </a:schemeClr>
                </a:solidFill>
                <a:effectLst/>
                <a:latin typeface="EB Garamond" panose="00000500000000000000" pitchFamily="2" charset="0"/>
                <a:ea typeface="EB Garamond" panose="00000500000000000000" pitchFamily="2" charset="0"/>
              </a:rPr>
              <a:t>-CNN machine learning and other cutting-edge techniques, significant progress can be made in this regard.</a:t>
            </a:r>
            <a:endParaRPr lang="en-IN" sz="2500" dirty="0">
              <a:solidFill>
                <a:schemeClr val="accent1">
                  <a:lumMod val="75000"/>
                </a:schemeClr>
              </a:solidFill>
              <a:effectLst/>
              <a:latin typeface="EB Garamond" panose="00000500000000000000" pitchFamily="2" charset="0"/>
              <a:ea typeface="EB Garamond" panose="00000500000000000000" pitchFamily="2" charset="0"/>
            </a:endParaRPr>
          </a:p>
        </p:txBody>
      </p:sp>
      <p:sp>
        <p:nvSpPr>
          <p:cNvPr id="6" name="TextBox 6"/>
          <p:cNvSpPr txBox="1"/>
          <p:nvPr/>
        </p:nvSpPr>
        <p:spPr>
          <a:xfrm>
            <a:off x="7848600" y="571500"/>
            <a:ext cx="9471116" cy="1490793"/>
          </a:xfrm>
          <a:prstGeom prst="rect">
            <a:avLst/>
          </a:prstGeom>
        </p:spPr>
        <p:txBody>
          <a:bodyPr wrap="square" lIns="0" tIns="0" rIns="0" bIns="0" rtlCol="0" anchor="t">
            <a:spAutoFit/>
          </a:bodyPr>
          <a:lstStyle/>
          <a:p>
            <a:pPr marL="0" lvl="0" indent="0" algn="ctr">
              <a:lnSpc>
                <a:spcPts val="12880"/>
              </a:lnSpc>
              <a:spcBef>
                <a:spcPct val="0"/>
              </a:spcBef>
            </a:pPr>
            <a:r>
              <a:rPr lang="en-US" sz="6500" u="none" strike="noStrike" dirty="0">
                <a:solidFill>
                  <a:srgbClr val="184173"/>
                </a:solidFill>
                <a:latin typeface="Cinzel Decorative Bold" panose="020B0604020202020204" charset="0"/>
              </a:rPr>
              <a:t>CONCLUSION</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3657600" y="-5874276"/>
            <a:ext cx="10812392" cy="10812392"/>
          </a:xfrm>
          <a:custGeom>
            <a:avLst/>
            <a:gdLst/>
            <a:ahLst/>
            <a:cxnLst/>
            <a:rect l="l" t="t" r="r" b="b"/>
            <a:pathLst>
              <a:path w="10812392" h="10812392">
                <a:moveTo>
                  <a:pt x="0" y="0"/>
                </a:moveTo>
                <a:lnTo>
                  <a:pt x="10812392" y="0"/>
                </a:lnTo>
                <a:lnTo>
                  <a:pt x="10812392" y="10812392"/>
                </a:lnTo>
                <a:lnTo>
                  <a:pt x="0" y="10812392"/>
                </a:lnTo>
                <a:lnTo>
                  <a:pt x="0" y="0"/>
                </a:lnTo>
                <a:close/>
              </a:path>
            </a:pathLst>
          </a:custGeom>
          <a:blipFill>
            <a:blip r:embed="rId2">
              <a:alphaModFix amt="47000"/>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3336417" y="4078153"/>
            <a:ext cx="5764383" cy="5764383"/>
          </a:xfrm>
          <a:custGeom>
            <a:avLst/>
            <a:gdLst/>
            <a:ahLst/>
            <a:cxnLst/>
            <a:rect l="l" t="t" r="r" b="b"/>
            <a:pathLst>
              <a:path w="5764383" h="5764383">
                <a:moveTo>
                  <a:pt x="0" y="0"/>
                </a:moveTo>
                <a:lnTo>
                  <a:pt x="5764383" y="0"/>
                </a:lnTo>
                <a:lnTo>
                  <a:pt x="5764383" y="5764383"/>
                </a:lnTo>
                <a:lnTo>
                  <a:pt x="0" y="5764383"/>
                </a:lnTo>
                <a:lnTo>
                  <a:pt x="0" y="0"/>
                </a:lnTo>
                <a:close/>
              </a:path>
            </a:pathLst>
          </a:custGeom>
          <a:blipFill>
            <a:blip r:embed="rId4">
              <a:alphaModFix amt="30000"/>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0" y="7404809"/>
            <a:ext cx="5764383" cy="5764383"/>
          </a:xfrm>
          <a:custGeom>
            <a:avLst/>
            <a:gdLst/>
            <a:ahLst/>
            <a:cxnLst/>
            <a:rect l="l" t="t" r="r" b="b"/>
            <a:pathLst>
              <a:path w="5764383" h="5764383">
                <a:moveTo>
                  <a:pt x="0" y="0"/>
                </a:moveTo>
                <a:lnTo>
                  <a:pt x="5764383" y="0"/>
                </a:lnTo>
                <a:lnTo>
                  <a:pt x="5764383" y="5764382"/>
                </a:lnTo>
                <a:lnTo>
                  <a:pt x="0" y="5764382"/>
                </a:lnTo>
                <a:lnTo>
                  <a:pt x="0" y="0"/>
                </a:lnTo>
                <a:close/>
              </a:path>
            </a:pathLst>
          </a:custGeom>
          <a:blipFill>
            <a:blip r:embed="rId6">
              <a:alphaModFix amt="51000"/>
              <a:extLst>
                <a:ext uri="{96DAC541-7B7A-43D3-8B79-37D633B846F1}">
                  <asvg:svgBlip xmlns:asvg="http://schemas.microsoft.com/office/drawing/2016/SVG/main" xmlns="" r:embed="rId7"/>
                </a:ext>
              </a:extLst>
            </a:blip>
            <a:stretch>
              <a:fillRect/>
            </a:stretch>
          </a:blipFill>
        </p:spPr>
      </p:sp>
      <p:sp>
        <p:nvSpPr>
          <p:cNvPr id="6" name="TextBox 6"/>
          <p:cNvSpPr txBox="1"/>
          <p:nvPr/>
        </p:nvSpPr>
        <p:spPr>
          <a:xfrm>
            <a:off x="1748596" y="724283"/>
            <a:ext cx="18331204" cy="1038746"/>
          </a:xfrm>
          <a:prstGeom prst="rect">
            <a:avLst/>
          </a:prstGeom>
        </p:spPr>
        <p:txBody>
          <a:bodyPr lIns="0" tIns="0" rIns="0" bIns="0" rtlCol="0" anchor="t">
            <a:spAutoFit/>
          </a:bodyPr>
          <a:lstStyle/>
          <a:p>
            <a:pPr>
              <a:lnSpc>
                <a:spcPts val="8400"/>
              </a:lnSpc>
            </a:pPr>
            <a:r>
              <a:rPr lang="en-US" sz="6000" dirty="0" err="1">
                <a:solidFill>
                  <a:srgbClr val="184173"/>
                </a:solidFill>
                <a:latin typeface="Cinzel Decorative Bold"/>
              </a:rPr>
              <a:t>Refernces</a:t>
            </a:r>
            <a:endParaRPr lang="en-US" sz="6000" dirty="0">
              <a:solidFill>
                <a:srgbClr val="184173"/>
              </a:solidFill>
              <a:latin typeface="Cinzel Decorative Bold"/>
            </a:endParaRPr>
          </a:p>
        </p:txBody>
      </p:sp>
      <p:sp>
        <p:nvSpPr>
          <p:cNvPr id="11" name="TextBox 10">
            <a:extLst>
              <a:ext uri="{FF2B5EF4-FFF2-40B4-BE49-F238E27FC236}">
                <a16:creationId xmlns:a16="http://schemas.microsoft.com/office/drawing/2014/main" id="{888EEF8D-A408-1D86-BD7B-9ABFD11BB7CA}"/>
              </a:ext>
            </a:extLst>
          </p:cNvPr>
          <p:cNvSpPr txBox="1"/>
          <p:nvPr/>
        </p:nvSpPr>
        <p:spPr>
          <a:xfrm>
            <a:off x="1656465" y="2476500"/>
            <a:ext cx="15278543" cy="6691575"/>
          </a:xfrm>
          <a:prstGeom prst="rect">
            <a:avLst/>
          </a:prstGeom>
          <a:noFill/>
        </p:spPr>
        <p:txBody>
          <a:bodyPr wrap="square">
            <a:spAutoFit/>
          </a:bodyPr>
          <a:lstStyle/>
          <a:p>
            <a:pPr marL="342900" indent="-342900" algn="l">
              <a:lnSpc>
                <a:spcPct val="150000"/>
              </a:lnSpc>
              <a:spcAft>
                <a:spcPts val="600"/>
              </a:spcAft>
              <a:buFont typeface="Wingdings" panose="05000000000000000000" pitchFamily="2" charset="2"/>
              <a:buChar char="v"/>
            </a:pPr>
            <a:r>
              <a:rPr lang="en-IN" sz="2500" dirty="0" err="1">
                <a:solidFill>
                  <a:schemeClr val="accent1">
                    <a:lumMod val="75000"/>
                  </a:schemeClr>
                </a:solidFill>
                <a:effectLst/>
                <a:latin typeface="EB Garamond" panose="00000500000000000000" pitchFamily="2" charset="0"/>
                <a:ea typeface="EB Garamond" panose="00000500000000000000" pitchFamily="2" charset="0"/>
              </a:rPr>
              <a:t>Adhikar</a:t>
            </a:r>
            <a:r>
              <a:rPr lang="en-IN" sz="2500" dirty="0">
                <a:solidFill>
                  <a:schemeClr val="accent1">
                    <a:lumMod val="75000"/>
                  </a:schemeClr>
                </a:solidFill>
                <a:effectLst/>
                <a:latin typeface="EB Garamond" panose="00000500000000000000" pitchFamily="2" charset="0"/>
                <a:ea typeface="EB Garamond" panose="00000500000000000000" pitchFamily="2" charset="0"/>
              </a:rPr>
              <a:t>, </a:t>
            </a:r>
            <a:r>
              <a:rPr lang="en-IN" sz="2500" dirty="0" err="1">
                <a:solidFill>
                  <a:schemeClr val="accent1">
                    <a:lumMod val="75000"/>
                  </a:schemeClr>
                </a:solidFill>
                <a:effectLst/>
                <a:latin typeface="EB Garamond" panose="00000500000000000000" pitchFamily="2" charset="0"/>
                <a:ea typeface="EB Garamond" panose="00000500000000000000" pitchFamily="2" charset="0"/>
              </a:rPr>
              <a:t>Saydul</a:t>
            </a:r>
            <a:r>
              <a:rPr lang="en-IN" sz="2500" dirty="0">
                <a:solidFill>
                  <a:schemeClr val="accent1">
                    <a:lumMod val="75000"/>
                  </a:schemeClr>
                </a:solidFill>
                <a:effectLst/>
                <a:latin typeface="EB Garamond" panose="00000500000000000000" pitchFamily="2" charset="0"/>
                <a:ea typeface="EB Garamond" panose="00000500000000000000" pitchFamily="2" charset="0"/>
              </a:rPr>
              <a:t> Akbar Murad, Choong </a:t>
            </a:r>
            <a:r>
              <a:rPr lang="en-IN" sz="2500" dirty="0" err="1">
                <a:solidFill>
                  <a:schemeClr val="accent1">
                    <a:lumMod val="75000"/>
                  </a:schemeClr>
                </a:solidFill>
                <a:effectLst/>
                <a:latin typeface="EB Garamond" panose="00000500000000000000" pitchFamily="2" charset="0"/>
                <a:ea typeface="EB Garamond" panose="00000500000000000000" pitchFamily="2" charset="0"/>
              </a:rPr>
              <a:t>Seon</a:t>
            </a:r>
            <a:r>
              <a:rPr lang="en-IN" sz="2500" dirty="0">
                <a:solidFill>
                  <a:schemeClr val="accent1">
                    <a:lumMod val="75000"/>
                  </a:schemeClr>
                </a:solidFill>
                <a:effectLst/>
                <a:latin typeface="EB Garamond" panose="00000500000000000000" pitchFamily="2" charset="0"/>
                <a:ea typeface="EB Garamond" panose="00000500000000000000" pitchFamily="2" charset="0"/>
              </a:rPr>
              <a:t> Hong, Md. </a:t>
            </a:r>
            <a:r>
              <a:rPr lang="en-IN" sz="2500" dirty="0" err="1">
                <a:solidFill>
                  <a:schemeClr val="accent1">
                    <a:lumMod val="75000"/>
                  </a:schemeClr>
                </a:solidFill>
                <a:effectLst/>
                <a:latin typeface="EB Garamond" panose="00000500000000000000" pitchFamily="2" charset="0"/>
                <a:ea typeface="EB Garamond" panose="00000500000000000000" pitchFamily="2" charset="0"/>
              </a:rPr>
              <a:t>Shirajum</a:t>
            </a:r>
            <a:r>
              <a:rPr lang="en-IN" sz="2500" dirty="0">
                <a:solidFill>
                  <a:schemeClr val="accent1">
                    <a:lumMod val="75000"/>
                  </a:schemeClr>
                </a:solidFill>
                <a:effectLst/>
                <a:latin typeface="EB Garamond" panose="00000500000000000000" pitchFamily="2" charset="0"/>
                <a:ea typeface="EB Garamond" panose="00000500000000000000" pitchFamily="2" charset="0"/>
              </a:rPr>
              <a:t> Munir, “ </a:t>
            </a:r>
            <a:r>
              <a:rPr lang="en-US" sz="2500" dirty="0">
                <a:solidFill>
                  <a:schemeClr val="accent1">
                    <a:lumMod val="75000"/>
                  </a:schemeClr>
                </a:solidFill>
                <a:effectLst/>
                <a:latin typeface="EB Garamond" panose="00000500000000000000" pitchFamily="2" charset="0"/>
                <a:ea typeface="EB Garamond" panose="00000500000000000000" pitchFamily="2" charset="0"/>
              </a:rPr>
              <a:t>Edge Assisted Crime Prediction and Evaluation Framework for Machine Learning Algorithms”, 2022.  The 36th International Conference on Information Networking (</a:t>
            </a:r>
            <a:r>
              <a:rPr lang="en-US" sz="2500" dirty="0" err="1">
                <a:solidFill>
                  <a:schemeClr val="accent1">
                    <a:lumMod val="75000"/>
                  </a:schemeClr>
                </a:solidFill>
                <a:effectLst/>
                <a:latin typeface="EB Garamond" panose="00000500000000000000" pitchFamily="2" charset="0"/>
                <a:ea typeface="EB Garamond" panose="00000500000000000000" pitchFamily="2" charset="0"/>
              </a:rPr>
              <a:t>ICOIN</a:t>
            </a:r>
            <a:r>
              <a:rPr lang="en-US" sz="2500" dirty="0">
                <a:solidFill>
                  <a:schemeClr val="accent1">
                    <a:lumMod val="75000"/>
                  </a:schemeClr>
                </a:solidFill>
                <a:effectLst/>
                <a:latin typeface="EB Garamond" panose="00000500000000000000" pitchFamily="2" charset="0"/>
                <a:ea typeface="EB Garamond" panose="00000500000000000000" pitchFamily="2" charset="0"/>
              </a:rPr>
              <a:t> 2022) </a:t>
            </a:r>
          </a:p>
          <a:p>
            <a:pPr marL="342900" indent="-342900" algn="l">
              <a:lnSpc>
                <a:spcPct val="150000"/>
              </a:lnSpc>
              <a:spcAft>
                <a:spcPts val="600"/>
              </a:spcAft>
              <a:buFont typeface="Wingdings" panose="05000000000000000000" pitchFamily="2" charset="2"/>
              <a:buChar char="v"/>
            </a:pPr>
            <a:r>
              <a:rPr lang="en-US" sz="2500" dirty="0">
                <a:solidFill>
                  <a:schemeClr val="accent1">
                    <a:lumMod val="75000"/>
                  </a:schemeClr>
                </a:solidFill>
                <a:effectLst/>
                <a:latin typeface="EB Garamond" panose="00000500000000000000" pitchFamily="2" charset="0"/>
                <a:ea typeface="EB Garamond" panose="00000500000000000000" pitchFamily="2" charset="0"/>
              </a:rPr>
              <a:t>Fonseca, Luis, F. C. Pinto, and S. </a:t>
            </a:r>
            <a:r>
              <a:rPr lang="en-US" sz="2500" dirty="0" err="1">
                <a:solidFill>
                  <a:schemeClr val="accent1">
                    <a:lumMod val="75000"/>
                  </a:schemeClr>
                </a:solidFill>
                <a:effectLst/>
                <a:latin typeface="EB Garamond" panose="00000500000000000000" pitchFamily="2" charset="0"/>
                <a:ea typeface="EB Garamond" panose="00000500000000000000" pitchFamily="2" charset="0"/>
              </a:rPr>
              <a:t>Sargento</a:t>
            </a:r>
            <a:r>
              <a:rPr lang="en-US" sz="2500" dirty="0">
                <a:solidFill>
                  <a:schemeClr val="accent1">
                    <a:lumMod val="75000"/>
                  </a:schemeClr>
                </a:solidFill>
                <a:effectLst/>
                <a:latin typeface="EB Garamond" panose="00000500000000000000" pitchFamily="2" charset="0"/>
                <a:ea typeface="EB Garamond" panose="00000500000000000000" pitchFamily="2" charset="0"/>
              </a:rPr>
              <a:t>. ”An Application for Risk of Crime Prediction Using Machine Learning.” International Journal of Computer and Systems Engineering 15.2, pp. 166-174, 2021</a:t>
            </a:r>
          </a:p>
          <a:p>
            <a:pPr marL="342900" indent="-342900">
              <a:lnSpc>
                <a:spcPct val="150000"/>
              </a:lnSpc>
              <a:spcAft>
                <a:spcPts val="600"/>
              </a:spcAft>
              <a:buFont typeface="Wingdings" panose="05000000000000000000" pitchFamily="2" charset="2"/>
              <a:buChar char="v"/>
            </a:pPr>
            <a:r>
              <a:rPr lang="en-US" sz="2500" dirty="0">
                <a:solidFill>
                  <a:schemeClr val="accent1">
                    <a:lumMod val="75000"/>
                  </a:schemeClr>
                </a:solidFill>
                <a:effectLst/>
                <a:latin typeface="EB Garamond" panose="00000500000000000000" pitchFamily="2" charset="0"/>
                <a:ea typeface="EB Garamond" panose="00000500000000000000" pitchFamily="2" charset="0"/>
              </a:rPr>
              <a:t>E. </a:t>
            </a:r>
            <a:r>
              <a:rPr lang="en-US" sz="2500" dirty="0" err="1">
                <a:solidFill>
                  <a:schemeClr val="accent1">
                    <a:lumMod val="75000"/>
                  </a:schemeClr>
                </a:solidFill>
                <a:effectLst/>
                <a:latin typeface="EB Garamond" panose="00000500000000000000" pitchFamily="2" charset="0"/>
                <a:ea typeface="EB Garamond" panose="00000500000000000000" pitchFamily="2" charset="0"/>
              </a:rPr>
              <a:t>Ahishakiye</a:t>
            </a:r>
            <a:r>
              <a:rPr lang="en-US" sz="2500" dirty="0">
                <a:solidFill>
                  <a:schemeClr val="accent1">
                    <a:lumMod val="75000"/>
                  </a:schemeClr>
                </a:solidFill>
                <a:effectLst/>
                <a:latin typeface="EB Garamond" panose="00000500000000000000" pitchFamily="2" charset="0"/>
                <a:ea typeface="EB Garamond" panose="00000500000000000000" pitchFamily="2" charset="0"/>
              </a:rPr>
              <a:t>, D. </a:t>
            </a:r>
            <a:r>
              <a:rPr lang="en-US" sz="2500" dirty="0" err="1">
                <a:solidFill>
                  <a:schemeClr val="accent1">
                    <a:lumMod val="75000"/>
                  </a:schemeClr>
                </a:solidFill>
                <a:effectLst/>
                <a:latin typeface="EB Garamond" panose="00000500000000000000" pitchFamily="2" charset="0"/>
                <a:ea typeface="EB Garamond" panose="00000500000000000000" pitchFamily="2" charset="0"/>
              </a:rPr>
              <a:t>Taremwa</a:t>
            </a:r>
            <a:r>
              <a:rPr lang="en-US" sz="2500" dirty="0">
                <a:solidFill>
                  <a:schemeClr val="accent1">
                    <a:lumMod val="75000"/>
                  </a:schemeClr>
                </a:solidFill>
                <a:effectLst/>
                <a:latin typeface="EB Garamond" panose="00000500000000000000" pitchFamily="2" charset="0"/>
                <a:ea typeface="EB Garamond" panose="00000500000000000000" pitchFamily="2" charset="0"/>
              </a:rPr>
              <a:t>, E. O. </a:t>
            </a:r>
            <a:r>
              <a:rPr lang="en-US" sz="2500" dirty="0" err="1">
                <a:solidFill>
                  <a:schemeClr val="accent1">
                    <a:lumMod val="75000"/>
                  </a:schemeClr>
                </a:solidFill>
                <a:effectLst/>
                <a:latin typeface="EB Garamond" panose="00000500000000000000" pitchFamily="2" charset="0"/>
                <a:ea typeface="EB Garamond" panose="00000500000000000000" pitchFamily="2" charset="0"/>
              </a:rPr>
              <a:t>Omulo</a:t>
            </a:r>
            <a:r>
              <a:rPr lang="en-US" sz="2500" dirty="0">
                <a:solidFill>
                  <a:schemeClr val="accent1">
                    <a:lumMod val="75000"/>
                  </a:schemeClr>
                </a:solidFill>
                <a:effectLst/>
                <a:latin typeface="EB Garamond" panose="00000500000000000000" pitchFamily="2" charset="0"/>
                <a:ea typeface="EB Garamond" panose="00000500000000000000" pitchFamily="2" charset="0"/>
              </a:rPr>
              <a:t>, and I. Niyonzima, “Crime Prediction Using Decision Tree (</a:t>
            </a:r>
            <a:r>
              <a:rPr lang="en-US" sz="2500" dirty="0" err="1">
                <a:solidFill>
                  <a:schemeClr val="accent1">
                    <a:lumMod val="75000"/>
                  </a:schemeClr>
                </a:solidFill>
                <a:effectLst/>
                <a:latin typeface="EB Garamond" panose="00000500000000000000" pitchFamily="2" charset="0"/>
                <a:ea typeface="EB Garamond" panose="00000500000000000000" pitchFamily="2" charset="0"/>
              </a:rPr>
              <a:t>J48</a:t>
            </a:r>
            <a:r>
              <a:rPr lang="en-US" sz="2500" dirty="0">
                <a:solidFill>
                  <a:schemeClr val="accent1">
                    <a:lumMod val="75000"/>
                  </a:schemeClr>
                </a:solidFill>
                <a:effectLst/>
                <a:latin typeface="EB Garamond" panose="00000500000000000000" pitchFamily="2" charset="0"/>
                <a:ea typeface="EB Garamond" panose="00000500000000000000" pitchFamily="2" charset="0"/>
              </a:rPr>
              <a:t>) Classification Algorithm,” 2017. [Online]. Available: </a:t>
            </a:r>
            <a:r>
              <a:rPr lang="en-US" sz="2500" u="sng" dirty="0" err="1">
                <a:solidFill>
                  <a:schemeClr val="accent1">
                    <a:lumMod val="75000"/>
                  </a:schemeClr>
                </a:solidFill>
                <a:effectLst/>
                <a:latin typeface="EB Garamond" panose="00000500000000000000" pitchFamily="2" charset="0"/>
                <a:ea typeface="EB Garamond" panose="00000500000000000000" pitchFamily="2" charset="0"/>
                <a:hlinkClick r:id="rId8">
                  <a:extLst>
                    <a:ext uri="{A12FA001-AC4F-418D-AE19-62706E023703}">
                      <ahyp:hlinkClr xmlns:ahyp="http://schemas.microsoft.com/office/drawing/2018/hyperlinkcolor" xmlns="" val="tx"/>
                    </a:ext>
                  </a:extLst>
                </a:hlinkClick>
              </a:rPr>
              <a:t>www.ijcit.com188</a:t>
            </a:r>
            <a:endParaRPr lang="en-US" sz="2500" u="sng" dirty="0">
              <a:solidFill>
                <a:schemeClr val="accent1">
                  <a:lumMod val="75000"/>
                </a:schemeClr>
              </a:solidFill>
              <a:effectLst/>
              <a:latin typeface="EB Garamond" panose="00000500000000000000" pitchFamily="2" charset="0"/>
              <a:ea typeface="EB Garamond" panose="00000500000000000000" pitchFamily="2" charset="0"/>
            </a:endParaRPr>
          </a:p>
          <a:p>
            <a:pPr marL="342900" indent="-342900">
              <a:lnSpc>
                <a:spcPct val="150000"/>
              </a:lnSpc>
              <a:spcAft>
                <a:spcPts val="600"/>
              </a:spcAft>
              <a:buFont typeface="Wingdings" panose="05000000000000000000" pitchFamily="2" charset="2"/>
              <a:buChar char="v"/>
            </a:pPr>
            <a:r>
              <a:rPr lang="en-US" sz="2500" dirty="0">
                <a:solidFill>
                  <a:schemeClr val="accent1">
                    <a:lumMod val="75000"/>
                  </a:schemeClr>
                </a:solidFill>
                <a:effectLst/>
                <a:latin typeface="EB Garamond" panose="00000500000000000000" pitchFamily="2" charset="0"/>
                <a:ea typeface="EB Garamond" panose="00000500000000000000" pitchFamily="2" charset="0"/>
              </a:rPr>
              <a:t>L. McClendon and N. </a:t>
            </a:r>
            <a:r>
              <a:rPr lang="en-US" sz="2500" dirty="0" err="1">
                <a:solidFill>
                  <a:schemeClr val="accent1">
                    <a:lumMod val="75000"/>
                  </a:schemeClr>
                </a:solidFill>
                <a:effectLst/>
                <a:latin typeface="EB Garamond" panose="00000500000000000000" pitchFamily="2" charset="0"/>
                <a:ea typeface="EB Garamond" panose="00000500000000000000" pitchFamily="2" charset="0"/>
              </a:rPr>
              <a:t>Meghanathan</a:t>
            </a:r>
            <a:r>
              <a:rPr lang="en-US" sz="2500" dirty="0">
                <a:solidFill>
                  <a:schemeClr val="accent1">
                    <a:lumMod val="75000"/>
                  </a:schemeClr>
                </a:solidFill>
                <a:effectLst/>
                <a:latin typeface="EB Garamond" panose="00000500000000000000" pitchFamily="2" charset="0"/>
                <a:ea typeface="EB Garamond" panose="00000500000000000000" pitchFamily="2" charset="0"/>
              </a:rPr>
              <a:t>, “Using Machine Learning Algorithms to Analyze Crime Data,” Machine Learning and Applications: An International Journal, vol. 2, no. 1, pp. 1–12, Mar. 2015. </a:t>
            </a:r>
            <a:endParaRPr lang="en-IN" sz="2500" dirty="0">
              <a:solidFill>
                <a:schemeClr val="accent1">
                  <a:lumMod val="75000"/>
                </a:schemeClr>
              </a:solidFill>
              <a:effectLst/>
              <a:latin typeface="EB Garamond" panose="00000500000000000000" pitchFamily="2" charset="0"/>
              <a:ea typeface="EB Garamond" panose="00000500000000000000" pitchFamily="2" charset="0"/>
            </a:endParaRPr>
          </a:p>
          <a:p>
            <a:pPr marL="342900" indent="-342900">
              <a:lnSpc>
                <a:spcPct val="150000"/>
              </a:lnSpc>
              <a:spcAft>
                <a:spcPts val="600"/>
              </a:spcAft>
              <a:buFont typeface="Wingdings" panose="05000000000000000000" pitchFamily="2" charset="2"/>
              <a:buChar char="v"/>
            </a:pPr>
            <a:r>
              <a:rPr lang="en-US" sz="2500" dirty="0">
                <a:solidFill>
                  <a:schemeClr val="accent1">
                    <a:lumMod val="75000"/>
                  </a:schemeClr>
                </a:solidFill>
                <a:effectLst/>
                <a:latin typeface="EB Garamond" panose="00000500000000000000" pitchFamily="2" charset="0"/>
                <a:ea typeface="EB Garamond" panose="00000500000000000000" pitchFamily="2" charset="0"/>
              </a:rPr>
              <a:t>] S. Kim, P. Joshi, P. S. Kalsi, and P. Taheri, “Crime Analysis Through Machine Learning,” in 2018 IEEE 9th Annual Information Technology, Electronics and Mobile Communication Conference, </a:t>
            </a:r>
            <a:r>
              <a:rPr lang="en-US" sz="2500" dirty="0" err="1">
                <a:solidFill>
                  <a:schemeClr val="accent1">
                    <a:lumMod val="75000"/>
                  </a:schemeClr>
                </a:solidFill>
                <a:effectLst/>
                <a:latin typeface="EB Garamond" panose="00000500000000000000" pitchFamily="2" charset="0"/>
                <a:ea typeface="EB Garamond" panose="00000500000000000000" pitchFamily="2" charset="0"/>
              </a:rPr>
              <a:t>IEMCON</a:t>
            </a:r>
            <a:r>
              <a:rPr lang="en-US" sz="2500" dirty="0">
                <a:solidFill>
                  <a:schemeClr val="accent1">
                    <a:lumMod val="75000"/>
                  </a:schemeClr>
                </a:solidFill>
                <a:effectLst/>
                <a:latin typeface="EB Garamond" panose="00000500000000000000" pitchFamily="2" charset="0"/>
                <a:ea typeface="EB Garamond" panose="00000500000000000000" pitchFamily="2" charset="0"/>
              </a:rPr>
              <a:t> 2018, pp. 415–420, Jan. 2019</a:t>
            </a:r>
            <a:endParaRPr lang="en-US" sz="2500" b="1" u="sng" dirty="0">
              <a:solidFill>
                <a:schemeClr val="accent1">
                  <a:lumMod val="75000"/>
                </a:schemeClr>
              </a:solidFill>
              <a:effectLst/>
              <a:latin typeface="EB Garamond" panose="00000500000000000000" pitchFamily="2" charset="0"/>
              <a:ea typeface="EB Garamond" panose="00000500000000000000" pitchFamily="2" charset="0"/>
            </a:endParaRPr>
          </a:p>
        </p:txBody>
      </p:sp>
    </p:spTree>
    <p:extLst>
      <p:ext uri="{BB962C8B-B14F-4D97-AF65-F5344CB8AC3E}">
        <p14:creationId xmlns:p14="http://schemas.microsoft.com/office/powerpoint/2010/main" val="1953707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6962231" cy="9692716"/>
          </a:xfrm>
          <a:custGeom>
            <a:avLst/>
            <a:gdLst/>
            <a:ahLst/>
            <a:cxnLst/>
            <a:rect l="l" t="t" r="r" b="b"/>
            <a:pathLst>
              <a:path w="6962231" h="9692716">
                <a:moveTo>
                  <a:pt x="0" y="0"/>
                </a:moveTo>
                <a:lnTo>
                  <a:pt x="6962231" y="0"/>
                </a:lnTo>
                <a:lnTo>
                  <a:pt x="6962231" y="9692716"/>
                </a:lnTo>
                <a:lnTo>
                  <a:pt x="0" y="9692716"/>
                </a:lnTo>
                <a:lnTo>
                  <a:pt x="0" y="0"/>
                </a:lnTo>
                <a:close/>
              </a:path>
            </a:pathLst>
          </a:custGeom>
          <a:blipFill>
            <a:blip r:embed="rId2"/>
            <a:stretch>
              <a:fillRect l="-19609" r="-19609"/>
            </a:stretch>
          </a:blipFill>
        </p:spPr>
      </p:sp>
      <p:grpSp>
        <p:nvGrpSpPr>
          <p:cNvPr id="3" name="Group 3"/>
          <p:cNvGrpSpPr/>
          <p:nvPr/>
        </p:nvGrpSpPr>
        <p:grpSpPr>
          <a:xfrm rot="-5400000">
            <a:off x="-1514071" y="6333125"/>
            <a:ext cx="9519567" cy="7433035"/>
            <a:chOff x="0" y="0"/>
            <a:chExt cx="812800" cy="634648"/>
          </a:xfrm>
        </p:grpSpPr>
        <p:sp>
          <p:nvSpPr>
            <p:cNvPr id="4" name="Freeform 4"/>
            <p:cNvSpPr/>
            <p:nvPr/>
          </p:nvSpPr>
          <p:spPr>
            <a:xfrm>
              <a:off x="0" y="0"/>
              <a:ext cx="812800" cy="634648"/>
            </a:xfrm>
            <a:custGeom>
              <a:avLst/>
              <a:gdLst/>
              <a:ahLst/>
              <a:cxnLst/>
              <a:rect l="l" t="t" r="r" b="b"/>
              <a:pathLst>
                <a:path w="812800" h="634648">
                  <a:moveTo>
                    <a:pt x="406400" y="0"/>
                  </a:moveTo>
                  <a:lnTo>
                    <a:pt x="812800" y="634648"/>
                  </a:lnTo>
                  <a:lnTo>
                    <a:pt x="0" y="634648"/>
                  </a:lnTo>
                  <a:lnTo>
                    <a:pt x="406400" y="0"/>
                  </a:lnTo>
                  <a:close/>
                </a:path>
              </a:pathLst>
            </a:custGeom>
            <a:solidFill>
              <a:srgbClr val="C25959">
                <a:alpha val="87843"/>
              </a:srgbClr>
            </a:solidFill>
          </p:spPr>
        </p:sp>
        <p:sp>
          <p:nvSpPr>
            <p:cNvPr id="5" name="TextBox 5"/>
            <p:cNvSpPr txBox="1"/>
            <p:nvPr/>
          </p:nvSpPr>
          <p:spPr>
            <a:xfrm>
              <a:off x="127000" y="266083"/>
              <a:ext cx="558800" cy="323233"/>
            </a:xfrm>
            <a:prstGeom prst="rect">
              <a:avLst/>
            </a:prstGeom>
          </p:spPr>
          <p:txBody>
            <a:bodyPr lIns="50800" tIns="50800" rIns="50800" bIns="50800" rtlCol="0" anchor="ctr"/>
            <a:lstStyle/>
            <a:p>
              <a:pPr algn="ctr">
                <a:lnSpc>
                  <a:spcPts val="2100"/>
                </a:lnSpc>
              </a:pPr>
              <a:endParaRPr/>
            </a:p>
          </p:txBody>
        </p:sp>
      </p:grpSp>
      <p:sp>
        <p:nvSpPr>
          <p:cNvPr id="6" name="TextBox 6"/>
          <p:cNvSpPr txBox="1"/>
          <p:nvPr/>
        </p:nvSpPr>
        <p:spPr>
          <a:xfrm>
            <a:off x="7210980" y="2113356"/>
            <a:ext cx="10731280" cy="7579360"/>
          </a:xfrm>
          <a:prstGeom prst="rect">
            <a:avLst/>
          </a:prstGeom>
        </p:spPr>
        <p:txBody>
          <a:bodyPr lIns="0" tIns="0" rIns="0" bIns="0" rtlCol="0" anchor="t">
            <a:spAutoFit/>
          </a:bodyPr>
          <a:lstStyle/>
          <a:p>
            <a:pPr marL="669289" lvl="1" indent="-334645" algn="just">
              <a:lnSpc>
                <a:spcPts val="4339"/>
              </a:lnSpc>
              <a:buFont typeface="Arial"/>
              <a:buChar char="•"/>
            </a:pPr>
            <a:r>
              <a:rPr lang="en-US" sz="3099" dirty="0">
                <a:solidFill>
                  <a:srgbClr val="184173"/>
                </a:solidFill>
                <a:latin typeface="EB Garamond"/>
              </a:rPr>
              <a:t>As global population grows, challenges in public safety regulation have emerged.</a:t>
            </a:r>
          </a:p>
          <a:p>
            <a:pPr marL="669289" lvl="1" indent="-334645" algn="just">
              <a:lnSpc>
                <a:spcPts val="4339"/>
              </a:lnSpc>
              <a:buFont typeface="Arial"/>
              <a:buChar char="•"/>
            </a:pPr>
            <a:r>
              <a:rPr lang="en-US" sz="3099" dirty="0">
                <a:solidFill>
                  <a:srgbClr val="184173"/>
                </a:solidFill>
                <a:latin typeface="EB Garamond"/>
              </a:rPr>
              <a:t> A recent study proposes a method for predicting crime frequency by using demographic data and historical events. The study suggests a framework for predicting and assessing crimes for machine learning algorithms.</a:t>
            </a:r>
          </a:p>
          <a:p>
            <a:pPr marL="669289" lvl="1" indent="-334645" algn="just">
              <a:lnSpc>
                <a:spcPts val="4339"/>
              </a:lnSpc>
              <a:buFont typeface="Arial"/>
              <a:buChar char="•"/>
            </a:pPr>
            <a:r>
              <a:rPr lang="en-US" sz="3099" dirty="0">
                <a:solidFill>
                  <a:srgbClr val="184173"/>
                </a:solidFill>
                <a:latin typeface="EB Garamond"/>
              </a:rPr>
              <a:t> Machine learning approaches, including Decision Trees, Neural Networks, K-Nearest Neighbors, and Impact Learning, are compared for their performance in predicting future events.</a:t>
            </a:r>
          </a:p>
          <a:p>
            <a:pPr marL="669289" lvl="1" indent="-334645" algn="just">
              <a:lnSpc>
                <a:spcPts val="4339"/>
              </a:lnSpc>
              <a:buFont typeface="Arial"/>
              <a:buChar char="•"/>
            </a:pPr>
            <a:r>
              <a:rPr lang="en-US" sz="3099" dirty="0">
                <a:solidFill>
                  <a:srgbClr val="184173"/>
                </a:solidFill>
                <a:latin typeface="EB Garamond"/>
              </a:rPr>
              <a:t> The Decision Tree algorithm has a maximum accuracy of 81% in predicting crimes. </a:t>
            </a:r>
          </a:p>
          <a:p>
            <a:pPr marL="669289" lvl="1" indent="-334645" algn="just">
              <a:lnSpc>
                <a:spcPts val="4339"/>
              </a:lnSpc>
              <a:buFont typeface="Arial"/>
              <a:buChar char="•"/>
            </a:pPr>
            <a:r>
              <a:rPr lang="en-US" sz="3099" dirty="0">
                <a:solidFill>
                  <a:srgbClr val="184173"/>
                </a:solidFill>
                <a:latin typeface="EB Garamond"/>
              </a:rPr>
              <a:t>These results show that applying Machine Learning techniques can help predict criminal activities, contributing to improved public safety.</a:t>
            </a:r>
          </a:p>
        </p:txBody>
      </p:sp>
      <p:sp>
        <p:nvSpPr>
          <p:cNvPr id="7" name="TextBox 7"/>
          <p:cNvSpPr txBox="1"/>
          <p:nvPr/>
        </p:nvSpPr>
        <p:spPr>
          <a:xfrm>
            <a:off x="7595696" y="159703"/>
            <a:ext cx="6461165" cy="1566544"/>
          </a:xfrm>
          <a:prstGeom prst="rect">
            <a:avLst/>
          </a:prstGeom>
        </p:spPr>
        <p:txBody>
          <a:bodyPr lIns="0" tIns="0" rIns="0" bIns="0" rtlCol="0" anchor="t">
            <a:spAutoFit/>
          </a:bodyPr>
          <a:lstStyle/>
          <a:p>
            <a:pPr algn="ctr">
              <a:lnSpc>
                <a:spcPts val="12880"/>
              </a:lnSpc>
            </a:pPr>
            <a:r>
              <a:rPr lang="en-US" sz="9200" dirty="0">
                <a:solidFill>
                  <a:srgbClr val="184173"/>
                </a:solidFill>
                <a:latin typeface="Cinzel Decorative Bold"/>
              </a:rPr>
              <a:t>Abstract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95600" y="-2453698"/>
            <a:ext cx="24460200" cy="15194395"/>
          </a:xfrm>
          <a:custGeom>
            <a:avLst/>
            <a:gdLst/>
            <a:ahLst/>
            <a:cxnLst/>
            <a:rect l="l" t="t" r="r" b="b"/>
            <a:pathLst>
              <a:path w="15194395" h="15194395">
                <a:moveTo>
                  <a:pt x="0" y="0"/>
                </a:moveTo>
                <a:lnTo>
                  <a:pt x="15194396" y="0"/>
                </a:lnTo>
                <a:lnTo>
                  <a:pt x="15194396" y="15194395"/>
                </a:lnTo>
                <a:lnTo>
                  <a:pt x="0" y="15194395"/>
                </a:lnTo>
                <a:lnTo>
                  <a:pt x="0" y="0"/>
                </a:lnTo>
                <a:close/>
              </a:path>
            </a:pathLst>
          </a:custGeom>
          <a:blipFill>
            <a:blip r:embed="rId2">
              <a:alphaModFix amt="23000"/>
              <a:extLst>
                <a:ext uri="{96DAC541-7B7A-43D3-8B79-37D633B846F1}">
                  <asvg:svgBlip xmlns:asvg="http://schemas.microsoft.com/office/drawing/2016/SVG/main" xmlns="" r:embed="rId3"/>
                </a:ext>
              </a:extLst>
            </a:blip>
            <a:stretch>
              <a:fillRect/>
            </a:stretch>
          </a:blipFill>
        </p:spPr>
      </p:sp>
      <p:sp>
        <p:nvSpPr>
          <p:cNvPr id="4" name="TextBox 4"/>
          <p:cNvSpPr txBox="1"/>
          <p:nvPr/>
        </p:nvSpPr>
        <p:spPr>
          <a:xfrm>
            <a:off x="1752600" y="3924300"/>
            <a:ext cx="15417694" cy="1673535"/>
          </a:xfrm>
          <a:prstGeom prst="rect">
            <a:avLst/>
          </a:prstGeom>
        </p:spPr>
        <p:txBody>
          <a:bodyPr wrap="square" lIns="0" tIns="0" rIns="0" bIns="0" rtlCol="0" anchor="t">
            <a:spAutoFit/>
          </a:bodyPr>
          <a:lstStyle/>
          <a:p>
            <a:pPr marL="0" lvl="0" indent="0" algn="ctr">
              <a:lnSpc>
                <a:spcPts val="12600"/>
              </a:lnSpc>
              <a:spcBef>
                <a:spcPct val="0"/>
              </a:spcBef>
            </a:pPr>
            <a:r>
              <a:rPr lang="en-US" sz="12000" u="none" strike="noStrike" dirty="0">
                <a:solidFill>
                  <a:srgbClr val="184173"/>
                </a:solidFill>
                <a:latin typeface="Cinzel Decorative Bold" panose="020B0604020202020204" charset="0"/>
              </a:rPr>
              <a:t>Thank you</a:t>
            </a:r>
          </a:p>
        </p:txBody>
      </p:sp>
    </p:spTree>
    <p:extLst>
      <p:ext uri="{BB962C8B-B14F-4D97-AF65-F5344CB8AC3E}">
        <p14:creationId xmlns:p14="http://schemas.microsoft.com/office/powerpoint/2010/main" val="3573787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276611" y="4011541"/>
            <a:ext cx="7892698" cy="789269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B62329">
                <a:alpha val="43922"/>
              </a:srgbClr>
            </a:solidFill>
          </p:spPr>
        </p:sp>
        <p:sp>
          <p:nvSpPr>
            <p:cNvPr id="4" name="TextBox 4"/>
            <p:cNvSpPr txBox="1"/>
            <p:nvPr/>
          </p:nvSpPr>
          <p:spPr>
            <a:xfrm>
              <a:off x="139700" y="111125"/>
              <a:ext cx="533400" cy="561975"/>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a:off x="379468" y="1356994"/>
            <a:ext cx="14111092" cy="9494520"/>
          </a:xfrm>
          <a:prstGeom prst="rect">
            <a:avLst/>
          </a:prstGeom>
        </p:spPr>
        <p:txBody>
          <a:bodyPr lIns="0" tIns="0" rIns="0" bIns="0" rtlCol="0" anchor="t">
            <a:spAutoFit/>
          </a:bodyPr>
          <a:lstStyle/>
          <a:p>
            <a:pPr>
              <a:lnSpc>
                <a:spcPts val="3779"/>
              </a:lnSpc>
              <a:spcBef>
                <a:spcPct val="0"/>
              </a:spcBef>
            </a:pPr>
            <a:r>
              <a:rPr lang="en-US" sz="2699" dirty="0">
                <a:solidFill>
                  <a:srgbClr val="184173"/>
                </a:solidFill>
                <a:latin typeface="EB Garamond"/>
              </a:rPr>
              <a:t>Public safety is a major concern for the global population due to rapid urbanization and an increase in terrorist attacks. </a:t>
            </a:r>
          </a:p>
          <a:p>
            <a:pPr>
              <a:lnSpc>
                <a:spcPts val="3779"/>
              </a:lnSpc>
              <a:spcBef>
                <a:spcPct val="0"/>
              </a:spcBef>
            </a:pPr>
            <a:endParaRPr lang="en-US" sz="2699" dirty="0">
              <a:solidFill>
                <a:srgbClr val="184173"/>
              </a:solidFill>
              <a:latin typeface="EB Garamond"/>
            </a:endParaRPr>
          </a:p>
          <a:p>
            <a:pPr>
              <a:lnSpc>
                <a:spcPts val="3779"/>
              </a:lnSpc>
              <a:spcBef>
                <a:spcPct val="0"/>
              </a:spcBef>
            </a:pPr>
            <a:r>
              <a:rPr lang="en-US" sz="2699" dirty="0">
                <a:solidFill>
                  <a:srgbClr val="184173"/>
                </a:solidFill>
                <a:latin typeface="EB Garamond"/>
              </a:rPr>
              <a:t> The Global Terrorism Database, which defines terrorist attacks as ”acts of violence by non-state actors perpetrated against civilian populations, intended to cause fear, in order to achieve a political objective,” the number of terrorist attacks in the last decade was the highest ever recorded.</a:t>
            </a:r>
          </a:p>
          <a:p>
            <a:pPr>
              <a:lnSpc>
                <a:spcPts val="3779"/>
              </a:lnSpc>
              <a:spcBef>
                <a:spcPct val="0"/>
              </a:spcBef>
            </a:pPr>
            <a:endParaRPr lang="en-US" sz="2699" dirty="0">
              <a:solidFill>
                <a:srgbClr val="184173"/>
              </a:solidFill>
              <a:latin typeface="EB Garamond"/>
            </a:endParaRPr>
          </a:p>
          <a:p>
            <a:pPr>
              <a:lnSpc>
                <a:spcPts val="3779"/>
              </a:lnSpc>
              <a:spcBef>
                <a:spcPct val="0"/>
              </a:spcBef>
            </a:pPr>
            <a:r>
              <a:rPr lang="en-US" sz="2699" dirty="0">
                <a:solidFill>
                  <a:srgbClr val="184173"/>
                </a:solidFill>
                <a:latin typeface="EB Garamond"/>
              </a:rPr>
              <a:t>Our aim is a crime prediction. We have incidents to inform residents and municipal officials about the most dangerous places, therefore providing value to the community and increasing public safety. In this regard, this sort of prediction can be beneficial in a variety of ways, including more efficient and effective patrol route planning, as well as for tourists who are ignorant of the city’s most hazardous locations.</a:t>
            </a:r>
          </a:p>
          <a:p>
            <a:pPr>
              <a:lnSpc>
                <a:spcPts val="3779"/>
              </a:lnSpc>
              <a:spcBef>
                <a:spcPct val="0"/>
              </a:spcBef>
            </a:pPr>
            <a:endParaRPr lang="en-US" sz="2699" dirty="0">
              <a:solidFill>
                <a:srgbClr val="184173"/>
              </a:solidFill>
              <a:latin typeface="EB Garamond"/>
            </a:endParaRPr>
          </a:p>
          <a:p>
            <a:pPr>
              <a:lnSpc>
                <a:spcPts val="3779"/>
              </a:lnSpc>
              <a:spcBef>
                <a:spcPct val="0"/>
              </a:spcBef>
            </a:pPr>
            <a:r>
              <a:rPr lang="en-US" sz="2699" dirty="0">
                <a:solidFill>
                  <a:srgbClr val="153969"/>
                </a:solidFill>
                <a:latin typeface="EB Garamond"/>
              </a:rPr>
              <a:t>Machine learning (ML) techniques can help reduce crime by addressing issues related to urban development and data extraction.</a:t>
            </a:r>
          </a:p>
          <a:p>
            <a:pPr>
              <a:lnSpc>
                <a:spcPts val="3779"/>
              </a:lnSpc>
              <a:spcBef>
                <a:spcPct val="0"/>
              </a:spcBef>
            </a:pPr>
            <a:endParaRPr lang="en-US" sz="2699" dirty="0">
              <a:solidFill>
                <a:srgbClr val="153969"/>
              </a:solidFill>
              <a:latin typeface="EB Garamond"/>
            </a:endParaRPr>
          </a:p>
          <a:p>
            <a:pPr>
              <a:lnSpc>
                <a:spcPts val="3779"/>
              </a:lnSpc>
              <a:spcBef>
                <a:spcPct val="0"/>
              </a:spcBef>
            </a:pPr>
            <a:r>
              <a:rPr lang="en-US" sz="2699" dirty="0">
                <a:solidFill>
                  <a:srgbClr val="153969"/>
                </a:solidFill>
                <a:latin typeface="EB Garamond"/>
              </a:rPr>
              <a:t>Machine learning algorithms can predict the likelihood of crimes occurring in specific areas and at certain times by analyzing historical crime data. This helps law enforcement allocate resources effectively and prevent crime. However, ethical considerations must be taken to avoid bias and discrimination.</a:t>
            </a:r>
          </a:p>
          <a:p>
            <a:pPr>
              <a:lnSpc>
                <a:spcPts val="3779"/>
              </a:lnSpc>
              <a:spcBef>
                <a:spcPct val="0"/>
              </a:spcBef>
            </a:pPr>
            <a:endParaRPr lang="en-US" sz="2699" dirty="0">
              <a:solidFill>
                <a:srgbClr val="153969"/>
              </a:solidFill>
              <a:latin typeface="EB Garamond"/>
            </a:endParaRPr>
          </a:p>
          <a:p>
            <a:pPr>
              <a:lnSpc>
                <a:spcPts val="3779"/>
              </a:lnSpc>
              <a:spcBef>
                <a:spcPct val="0"/>
              </a:spcBef>
            </a:pPr>
            <a:endParaRPr lang="en-US" sz="2699" dirty="0">
              <a:solidFill>
                <a:srgbClr val="153969"/>
              </a:solidFill>
              <a:latin typeface="EB Garamond"/>
            </a:endParaRPr>
          </a:p>
        </p:txBody>
      </p:sp>
      <p:grpSp>
        <p:nvGrpSpPr>
          <p:cNvPr id="6" name="Group 6"/>
          <p:cNvGrpSpPr/>
          <p:nvPr/>
        </p:nvGrpSpPr>
        <p:grpSpPr>
          <a:xfrm>
            <a:off x="13044970" y="-1873722"/>
            <a:ext cx="8355980" cy="835598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2">
                <a:alphaModFix amt="84000"/>
              </a:blip>
              <a:stretch>
                <a:fillRect l="-37430" r="-37430"/>
              </a:stretch>
            </a:blipFill>
          </p:spPr>
        </p:sp>
      </p:grpSp>
      <p:sp>
        <p:nvSpPr>
          <p:cNvPr id="8" name="TextBox 8"/>
          <p:cNvSpPr txBox="1"/>
          <p:nvPr/>
        </p:nvSpPr>
        <p:spPr>
          <a:xfrm>
            <a:off x="0" y="-171450"/>
            <a:ext cx="10874081" cy="1566544"/>
          </a:xfrm>
          <a:prstGeom prst="rect">
            <a:avLst/>
          </a:prstGeom>
        </p:spPr>
        <p:txBody>
          <a:bodyPr lIns="0" tIns="0" rIns="0" bIns="0" rtlCol="0" anchor="t">
            <a:spAutoFit/>
          </a:bodyPr>
          <a:lstStyle/>
          <a:p>
            <a:pPr algn="ctr">
              <a:lnSpc>
                <a:spcPts val="12880"/>
              </a:lnSpc>
            </a:pPr>
            <a:r>
              <a:rPr lang="en-US" sz="9200" dirty="0">
                <a:solidFill>
                  <a:srgbClr val="184173"/>
                </a:solidFill>
                <a:latin typeface="Cinzel Decorative Bold"/>
              </a:rPr>
              <a:t>Introduction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592779" y="-2845897"/>
            <a:ext cx="15978794" cy="15978794"/>
          </a:xfrm>
          <a:custGeom>
            <a:avLst/>
            <a:gdLst/>
            <a:ahLst/>
            <a:cxnLst/>
            <a:rect l="l" t="t" r="r" b="b"/>
            <a:pathLst>
              <a:path w="15978794" h="15978794">
                <a:moveTo>
                  <a:pt x="0" y="0"/>
                </a:moveTo>
                <a:lnTo>
                  <a:pt x="15978795" y="0"/>
                </a:lnTo>
                <a:lnTo>
                  <a:pt x="15978795" y="15978794"/>
                </a:lnTo>
                <a:lnTo>
                  <a:pt x="0" y="15978794"/>
                </a:lnTo>
                <a:lnTo>
                  <a:pt x="0" y="0"/>
                </a:lnTo>
                <a:close/>
              </a:path>
            </a:pathLst>
          </a:custGeom>
          <a:blipFill>
            <a:blip r:embed="rId2">
              <a:alphaModFix amt="49000"/>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2590800" y="318655"/>
            <a:ext cx="14173200" cy="1594667"/>
          </a:xfrm>
          <a:prstGeom prst="rect">
            <a:avLst/>
          </a:prstGeom>
        </p:spPr>
        <p:txBody>
          <a:bodyPr wrap="square" lIns="0" tIns="0" rIns="0" bIns="0" rtlCol="0" anchor="t">
            <a:spAutoFit/>
          </a:bodyPr>
          <a:lstStyle/>
          <a:p>
            <a:pPr algn="ctr">
              <a:lnSpc>
                <a:spcPts val="12880"/>
              </a:lnSpc>
            </a:pPr>
            <a:r>
              <a:rPr lang="en-US" sz="9200" dirty="0">
                <a:solidFill>
                  <a:srgbClr val="184173"/>
                </a:solidFill>
                <a:latin typeface="Cinzel Decorative Bold" panose="020B0604020202020204" charset="0"/>
              </a:rPr>
              <a:t>EXISTING  SYSTEM</a:t>
            </a:r>
          </a:p>
        </p:txBody>
      </p:sp>
      <p:sp>
        <p:nvSpPr>
          <p:cNvPr id="4" name="TextBox 4"/>
          <p:cNvSpPr txBox="1"/>
          <p:nvPr/>
        </p:nvSpPr>
        <p:spPr>
          <a:xfrm>
            <a:off x="0" y="2732877"/>
            <a:ext cx="18288000" cy="6788150"/>
          </a:xfrm>
          <a:prstGeom prst="rect">
            <a:avLst/>
          </a:prstGeom>
        </p:spPr>
        <p:txBody>
          <a:bodyPr lIns="0" tIns="0" rIns="0" bIns="0" rtlCol="0" anchor="t">
            <a:spAutoFit/>
          </a:bodyPr>
          <a:lstStyle/>
          <a:p>
            <a:pPr algn="ctr">
              <a:lnSpc>
                <a:spcPts val="4900"/>
              </a:lnSpc>
              <a:spcBef>
                <a:spcPct val="0"/>
              </a:spcBef>
            </a:pPr>
            <a:r>
              <a:rPr lang="en-US" sz="3500" dirty="0">
                <a:solidFill>
                  <a:srgbClr val="184173"/>
                </a:solidFill>
                <a:latin typeface="EB Garamond"/>
              </a:rPr>
              <a:t>The benchmarked systems in question employed diverse audio representations, encompassing Mel-Frequency Cepstral Coefficients (</a:t>
            </a:r>
            <a:r>
              <a:rPr lang="en-US" sz="3500" dirty="0" err="1">
                <a:solidFill>
                  <a:srgbClr val="184173"/>
                </a:solidFill>
                <a:latin typeface="EB Garamond"/>
              </a:rPr>
              <a:t>MFCC</a:t>
            </a:r>
            <a:r>
              <a:rPr lang="en-US" sz="3500" dirty="0">
                <a:solidFill>
                  <a:srgbClr val="184173"/>
                </a:solidFill>
                <a:latin typeface="EB Garamond"/>
              </a:rPr>
              <a:t>), Constant Q Transform (</a:t>
            </a:r>
            <a:r>
              <a:rPr lang="en-US" sz="3500" dirty="0" err="1">
                <a:solidFill>
                  <a:srgbClr val="184173"/>
                </a:solidFill>
                <a:latin typeface="EB Garamond"/>
              </a:rPr>
              <a:t>CQT</a:t>
            </a:r>
            <a:r>
              <a:rPr lang="en-US" sz="3500" dirty="0">
                <a:solidFill>
                  <a:srgbClr val="184173"/>
                </a:solidFill>
                <a:latin typeface="EB Garamond"/>
              </a:rPr>
              <a:t>), and Fast Fourier Transform (</a:t>
            </a:r>
            <a:r>
              <a:rPr lang="en-US" sz="3500" dirty="0" err="1">
                <a:solidFill>
                  <a:srgbClr val="184173"/>
                </a:solidFill>
                <a:latin typeface="EB Garamond"/>
              </a:rPr>
              <a:t>FFT</a:t>
            </a:r>
            <a:r>
              <a:rPr lang="en-US" sz="3500" dirty="0">
                <a:solidFill>
                  <a:srgbClr val="184173"/>
                </a:solidFill>
                <a:latin typeface="EB Garamond"/>
              </a:rPr>
              <a:t>). These representations were processed through simple linear models, specifically </a:t>
            </a:r>
            <a:r>
              <a:rPr lang="en-US" sz="3500" dirty="0" err="1">
                <a:solidFill>
                  <a:srgbClr val="184173"/>
                </a:solidFill>
                <a:latin typeface="EB Garamond"/>
              </a:rPr>
              <a:t>Softmax</a:t>
            </a:r>
            <a:r>
              <a:rPr lang="en-US" sz="3500" dirty="0">
                <a:solidFill>
                  <a:srgbClr val="184173"/>
                </a:solidFill>
                <a:latin typeface="EB Garamond"/>
              </a:rPr>
              <a:t> Regression, for genre classification. Additionally, multilayer perceptron (</a:t>
            </a:r>
            <a:r>
              <a:rPr lang="en-US" sz="3500" dirty="0" err="1">
                <a:solidFill>
                  <a:srgbClr val="184173"/>
                </a:solidFill>
                <a:latin typeface="EB Garamond"/>
              </a:rPr>
              <a:t>MLP</a:t>
            </a:r>
            <a:r>
              <a:rPr lang="en-US" sz="3500" dirty="0">
                <a:solidFill>
                  <a:srgbClr val="184173"/>
                </a:solidFill>
                <a:latin typeface="EB Garamond"/>
              </a:rPr>
              <a:t>) models were employed with </a:t>
            </a:r>
            <a:r>
              <a:rPr lang="en-US" sz="3500" dirty="0" err="1">
                <a:solidFill>
                  <a:srgbClr val="184173"/>
                </a:solidFill>
                <a:latin typeface="EB Garamond"/>
              </a:rPr>
              <a:t>MFCC</a:t>
            </a:r>
            <a:r>
              <a:rPr lang="en-US" sz="3500" dirty="0">
                <a:solidFill>
                  <a:srgbClr val="184173"/>
                </a:solidFill>
                <a:latin typeface="EB Garamond"/>
              </a:rPr>
              <a:t>, </a:t>
            </a:r>
            <a:r>
              <a:rPr lang="en-US" sz="3500" dirty="0" err="1">
                <a:solidFill>
                  <a:srgbClr val="184173"/>
                </a:solidFill>
                <a:latin typeface="EB Garamond"/>
              </a:rPr>
              <a:t>CQT</a:t>
            </a:r>
            <a:r>
              <a:rPr lang="en-US" sz="3500" dirty="0">
                <a:solidFill>
                  <a:srgbClr val="184173"/>
                </a:solidFill>
                <a:latin typeface="EB Garamond"/>
              </a:rPr>
              <a:t>, and </a:t>
            </a:r>
            <a:r>
              <a:rPr lang="en-US" sz="3500" dirty="0" err="1">
                <a:solidFill>
                  <a:srgbClr val="184173"/>
                </a:solidFill>
                <a:latin typeface="EB Garamond"/>
              </a:rPr>
              <a:t>FFT</a:t>
            </a:r>
            <a:r>
              <a:rPr lang="en-US" sz="3500" dirty="0">
                <a:solidFill>
                  <a:srgbClr val="184173"/>
                </a:solidFill>
                <a:latin typeface="EB Garamond"/>
              </a:rPr>
              <a:t> features as inputs. Notably, the existing systems refrained from incorporating convolutional neural networks or other deep learning methodologies. Instead, the emphasis was on utilizing hand-engineered input features, eschewing learned representations. The comparison among these systems highlighted a reliance on traditional signal processing techniques and relatively straightforward models, underscoring a departure from more complex neural network architectures. This succinctly captures the essence of the evaluated approaches and their shared characteristics, offering a comprehensive overview of the key methodologies and limitations inherent in the existing systems.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95557">
            <a:off x="-1559390" y="2806955"/>
            <a:ext cx="11271457" cy="10103866"/>
            <a:chOff x="0" y="0"/>
            <a:chExt cx="2968614" cy="2661100"/>
          </a:xfrm>
        </p:grpSpPr>
        <p:sp>
          <p:nvSpPr>
            <p:cNvPr id="3" name="Freeform 3"/>
            <p:cNvSpPr/>
            <p:nvPr/>
          </p:nvSpPr>
          <p:spPr>
            <a:xfrm>
              <a:off x="0" y="0"/>
              <a:ext cx="2968614" cy="2661101"/>
            </a:xfrm>
            <a:custGeom>
              <a:avLst/>
              <a:gdLst/>
              <a:ahLst/>
              <a:cxnLst/>
              <a:rect l="l" t="t" r="r" b="b"/>
              <a:pathLst>
                <a:path w="2968614" h="2661101">
                  <a:moveTo>
                    <a:pt x="68686" y="0"/>
                  </a:moveTo>
                  <a:lnTo>
                    <a:pt x="2899928" y="0"/>
                  </a:lnTo>
                  <a:cubicBezTo>
                    <a:pt x="2918145" y="0"/>
                    <a:pt x="2935616" y="7237"/>
                    <a:pt x="2948497" y="20118"/>
                  </a:cubicBezTo>
                  <a:cubicBezTo>
                    <a:pt x="2961378" y="32999"/>
                    <a:pt x="2968614" y="50469"/>
                    <a:pt x="2968614" y="68686"/>
                  </a:cubicBezTo>
                  <a:lnTo>
                    <a:pt x="2968614" y="2592414"/>
                  </a:lnTo>
                  <a:cubicBezTo>
                    <a:pt x="2968614" y="2630349"/>
                    <a:pt x="2937863" y="2661101"/>
                    <a:pt x="2899928" y="2661101"/>
                  </a:cubicBezTo>
                  <a:lnTo>
                    <a:pt x="68686" y="2661101"/>
                  </a:lnTo>
                  <a:cubicBezTo>
                    <a:pt x="30752" y="2661101"/>
                    <a:pt x="0" y="2630349"/>
                    <a:pt x="0" y="2592414"/>
                  </a:cubicBezTo>
                  <a:lnTo>
                    <a:pt x="0" y="68686"/>
                  </a:lnTo>
                  <a:cubicBezTo>
                    <a:pt x="0" y="30752"/>
                    <a:pt x="30752" y="0"/>
                    <a:pt x="68686" y="0"/>
                  </a:cubicBezTo>
                  <a:close/>
                </a:path>
              </a:pathLst>
            </a:custGeom>
            <a:solidFill>
              <a:srgbClr val="EAC733">
                <a:alpha val="34902"/>
              </a:srgbClr>
            </a:solidFill>
            <a:ln cap="rnd">
              <a:noFill/>
              <a:prstDash val="solid"/>
              <a:round/>
            </a:ln>
          </p:spPr>
        </p:sp>
        <p:sp>
          <p:nvSpPr>
            <p:cNvPr id="4" name="TextBox 4"/>
            <p:cNvSpPr txBox="1"/>
            <p:nvPr/>
          </p:nvSpPr>
          <p:spPr>
            <a:xfrm>
              <a:off x="0" y="-38100"/>
              <a:ext cx="2968614" cy="26992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307554" y="1305448"/>
            <a:ext cx="17672891" cy="7848302"/>
          </a:xfrm>
          <a:prstGeom prst="rect">
            <a:avLst/>
          </a:prstGeom>
        </p:spPr>
        <p:txBody>
          <a:bodyPr lIns="0" tIns="0" rIns="0" bIns="0" rtlCol="0" anchor="t">
            <a:spAutoFit/>
          </a:bodyPr>
          <a:lstStyle/>
          <a:p>
            <a:pPr>
              <a:lnSpc>
                <a:spcPts val="3598"/>
              </a:lnSpc>
              <a:spcBef>
                <a:spcPct val="0"/>
              </a:spcBef>
            </a:pPr>
            <a:r>
              <a:rPr lang="en-US" sz="2570" dirty="0">
                <a:solidFill>
                  <a:srgbClr val="184173"/>
                </a:solidFill>
                <a:latin typeface="Obra Letra"/>
              </a:rPr>
              <a:t>• </a:t>
            </a:r>
            <a:r>
              <a:rPr lang="en-US" sz="2570" dirty="0">
                <a:solidFill>
                  <a:srgbClr val="184173"/>
                </a:solidFill>
                <a:latin typeface="Obra Letra Bold"/>
              </a:rPr>
              <a:t>Motivation:</a:t>
            </a:r>
          </a:p>
          <a:p>
            <a:pPr>
              <a:lnSpc>
                <a:spcPts val="3598"/>
              </a:lnSpc>
              <a:spcBef>
                <a:spcPct val="0"/>
              </a:spcBef>
            </a:pPr>
            <a:r>
              <a:rPr lang="en-US" sz="2570" dirty="0">
                <a:solidFill>
                  <a:srgbClr val="184173"/>
                </a:solidFill>
                <a:latin typeface="Manison"/>
              </a:rPr>
              <a:t> Use audio features instead of hand-crafted </a:t>
            </a:r>
            <a:r>
              <a:rPr lang="en-US" sz="2570" dirty="0" err="1">
                <a:solidFill>
                  <a:srgbClr val="184173"/>
                </a:solidFill>
                <a:latin typeface="Manison"/>
              </a:rPr>
              <a:t>MFCCs</a:t>
            </a:r>
            <a:r>
              <a:rPr lang="en-US" sz="2570" dirty="0">
                <a:solidFill>
                  <a:srgbClr val="184173"/>
                </a:solidFill>
                <a:latin typeface="Manison"/>
              </a:rPr>
              <a:t> for genre classification.</a:t>
            </a:r>
          </a:p>
          <a:p>
            <a:pPr>
              <a:lnSpc>
                <a:spcPts val="3598"/>
              </a:lnSpc>
              <a:spcBef>
                <a:spcPct val="0"/>
              </a:spcBef>
            </a:pPr>
            <a:endParaRPr lang="en-US" sz="2570" dirty="0">
              <a:solidFill>
                <a:srgbClr val="184173"/>
              </a:solidFill>
              <a:latin typeface="Manison"/>
            </a:endParaRPr>
          </a:p>
          <a:p>
            <a:pPr>
              <a:lnSpc>
                <a:spcPts val="3598"/>
              </a:lnSpc>
              <a:spcBef>
                <a:spcPct val="0"/>
              </a:spcBef>
            </a:pPr>
            <a:r>
              <a:rPr lang="en-US" sz="2570" dirty="0">
                <a:solidFill>
                  <a:srgbClr val="184173"/>
                </a:solidFill>
                <a:latin typeface="Obra Letra"/>
              </a:rPr>
              <a:t>• </a:t>
            </a:r>
            <a:r>
              <a:rPr lang="en-US" sz="2570" dirty="0">
                <a:solidFill>
                  <a:srgbClr val="184173"/>
                </a:solidFill>
                <a:latin typeface="Obra Letra Bold"/>
              </a:rPr>
              <a:t>Approach:</a:t>
            </a:r>
          </a:p>
          <a:p>
            <a:pPr>
              <a:lnSpc>
                <a:spcPts val="3598"/>
              </a:lnSpc>
              <a:spcBef>
                <a:spcPct val="0"/>
              </a:spcBef>
            </a:pPr>
            <a:r>
              <a:rPr lang="en-US" sz="2570" dirty="0">
                <a:solidFill>
                  <a:srgbClr val="184173"/>
                </a:solidFill>
                <a:latin typeface="Manison"/>
              </a:rPr>
              <a:t>Use a </a:t>
            </a:r>
            <a:r>
              <a:rPr lang="en-US" sz="2570" dirty="0" err="1">
                <a:solidFill>
                  <a:srgbClr val="184173"/>
                </a:solidFill>
                <a:latin typeface="Manison"/>
              </a:rPr>
              <a:t>2D</a:t>
            </a:r>
            <a:r>
              <a:rPr lang="en-US" sz="2570" dirty="0">
                <a:solidFill>
                  <a:srgbClr val="184173"/>
                </a:solidFill>
                <a:latin typeface="Manison"/>
              </a:rPr>
              <a:t> convolutional neural network on spectrograms to learn timbral and temporal patterns.</a:t>
            </a:r>
          </a:p>
          <a:p>
            <a:pPr>
              <a:lnSpc>
                <a:spcPts val="3598"/>
              </a:lnSpc>
              <a:spcBef>
                <a:spcPct val="0"/>
              </a:spcBef>
            </a:pPr>
            <a:endParaRPr lang="en-US" sz="2570" dirty="0">
              <a:solidFill>
                <a:srgbClr val="184173"/>
              </a:solidFill>
              <a:latin typeface="Manison"/>
            </a:endParaRPr>
          </a:p>
          <a:p>
            <a:pPr>
              <a:lnSpc>
                <a:spcPts val="3598"/>
              </a:lnSpc>
              <a:spcBef>
                <a:spcPct val="0"/>
              </a:spcBef>
            </a:pPr>
            <a:r>
              <a:rPr lang="en-US" sz="2570" dirty="0">
                <a:solidFill>
                  <a:srgbClr val="184173"/>
                </a:solidFill>
                <a:latin typeface="Obra Letra"/>
              </a:rPr>
              <a:t>• </a:t>
            </a:r>
            <a:r>
              <a:rPr lang="en-US" sz="2570" dirty="0">
                <a:solidFill>
                  <a:srgbClr val="184173"/>
                </a:solidFill>
                <a:latin typeface="Obra Letra Bold"/>
              </a:rPr>
              <a:t>Input:</a:t>
            </a:r>
            <a:r>
              <a:rPr lang="en-US" sz="2570" dirty="0">
                <a:solidFill>
                  <a:srgbClr val="184173"/>
                </a:solidFill>
                <a:latin typeface="Obra Letra"/>
              </a:rPr>
              <a:t> </a:t>
            </a:r>
          </a:p>
          <a:p>
            <a:pPr>
              <a:lnSpc>
                <a:spcPts val="3598"/>
              </a:lnSpc>
              <a:spcBef>
                <a:spcPct val="0"/>
              </a:spcBef>
            </a:pPr>
            <a:r>
              <a:rPr lang="en-US" sz="2570" dirty="0">
                <a:solidFill>
                  <a:srgbClr val="184173"/>
                </a:solidFill>
                <a:latin typeface="Manison"/>
              </a:rPr>
              <a:t>30-second audio clips converted to spectrograms using Short-time Fast Fourier Transform (</a:t>
            </a:r>
            <a:r>
              <a:rPr lang="en-US" sz="2570" dirty="0" err="1">
                <a:solidFill>
                  <a:srgbClr val="184173"/>
                </a:solidFill>
                <a:latin typeface="Manison"/>
              </a:rPr>
              <a:t>STFT</a:t>
            </a:r>
            <a:r>
              <a:rPr lang="en-US" sz="2570" dirty="0">
                <a:solidFill>
                  <a:srgbClr val="184173"/>
                </a:solidFill>
                <a:latin typeface="Manison"/>
              </a:rPr>
              <a:t>).</a:t>
            </a:r>
          </a:p>
          <a:p>
            <a:pPr>
              <a:lnSpc>
                <a:spcPts val="3598"/>
              </a:lnSpc>
              <a:spcBef>
                <a:spcPct val="0"/>
              </a:spcBef>
            </a:pPr>
            <a:r>
              <a:rPr lang="en-US" sz="2570" dirty="0">
                <a:solidFill>
                  <a:srgbClr val="184173"/>
                </a:solidFill>
                <a:latin typeface="Manison"/>
              </a:rPr>
              <a:t>4 filters detected percussion, harmony, pitch slides. Filters convolved with spectrogram for 4 feature maps.</a:t>
            </a:r>
          </a:p>
          <a:p>
            <a:pPr>
              <a:lnSpc>
                <a:spcPts val="3598"/>
              </a:lnSpc>
              <a:spcBef>
                <a:spcPct val="0"/>
              </a:spcBef>
            </a:pPr>
            <a:r>
              <a:rPr lang="en-US" sz="2570" dirty="0">
                <a:solidFill>
                  <a:srgbClr val="184173"/>
                </a:solidFill>
                <a:latin typeface="Obra Letra"/>
              </a:rPr>
              <a:t>• </a:t>
            </a:r>
            <a:r>
              <a:rPr lang="en-US" sz="2570" dirty="0">
                <a:solidFill>
                  <a:srgbClr val="184173"/>
                </a:solidFill>
                <a:latin typeface="Obra Letra Bold"/>
              </a:rPr>
              <a:t>Subsampling:</a:t>
            </a:r>
            <a:r>
              <a:rPr lang="en-US" sz="2570" dirty="0">
                <a:solidFill>
                  <a:srgbClr val="184173"/>
                </a:solidFill>
                <a:latin typeface="Obra Letra"/>
              </a:rPr>
              <a:t> </a:t>
            </a:r>
          </a:p>
          <a:p>
            <a:pPr>
              <a:lnSpc>
                <a:spcPts val="3598"/>
              </a:lnSpc>
              <a:spcBef>
                <a:spcPct val="0"/>
              </a:spcBef>
            </a:pPr>
            <a:r>
              <a:rPr lang="en-US" sz="2570" dirty="0">
                <a:solidFill>
                  <a:srgbClr val="184173"/>
                </a:solidFill>
                <a:latin typeface="Manison"/>
              </a:rPr>
              <a:t>Applied </a:t>
            </a:r>
            <a:r>
              <a:rPr lang="en-US" sz="2570" dirty="0" err="1">
                <a:solidFill>
                  <a:srgbClr val="184173"/>
                </a:solidFill>
                <a:latin typeface="Manison"/>
              </a:rPr>
              <a:t>2x2</a:t>
            </a:r>
            <a:r>
              <a:rPr lang="en-US" sz="2570" dirty="0">
                <a:solidFill>
                  <a:srgbClr val="184173"/>
                </a:solidFill>
                <a:latin typeface="Manison"/>
              </a:rPr>
              <a:t> max pooling on feature maps for dimensionality reduction and translation invariance.</a:t>
            </a:r>
          </a:p>
          <a:p>
            <a:pPr>
              <a:lnSpc>
                <a:spcPts val="3598"/>
              </a:lnSpc>
              <a:spcBef>
                <a:spcPct val="0"/>
              </a:spcBef>
            </a:pPr>
            <a:endParaRPr lang="en-US" sz="2570" dirty="0">
              <a:solidFill>
                <a:srgbClr val="184173"/>
              </a:solidFill>
              <a:latin typeface="Manison"/>
            </a:endParaRPr>
          </a:p>
          <a:p>
            <a:pPr>
              <a:lnSpc>
                <a:spcPts val="3598"/>
              </a:lnSpc>
              <a:spcBef>
                <a:spcPct val="0"/>
              </a:spcBef>
            </a:pPr>
            <a:r>
              <a:rPr lang="en-US" sz="2570" dirty="0">
                <a:solidFill>
                  <a:srgbClr val="184173"/>
                </a:solidFill>
                <a:latin typeface="Obra Letra"/>
              </a:rPr>
              <a:t>• </a:t>
            </a:r>
            <a:r>
              <a:rPr lang="en-US" sz="2570" dirty="0">
                <a:solidFill>
                  <a:srgbClr val="184173"/>
                </a:solidFill>
                <a:latin typeface="Obra Letra Bold"/>
              </a:rPr>
              <a:t>Conclusion:</a:t>
            </a:r>
          </a:p>
          <a:p>
            <a:pPr>
              <a:lnSpc>
                <a:spcPts val="3598"/>
              </a:lnSpc>
              <a:spcBef>
                <a:spcPct val="0"/>
              </a:spcBef>
            </a:pPr>
            <a:r>
              <a:rPr lang="en-US" sz="2570" dirty="0" err="1">
                <a:solidFill>
                  <a:srgbClr val="184173"/>
                </a:solidFill>
                <a:latin typeface="Manison"/>
              </a:rPr>
              <a:t>2D</a:t>
            </a:r>
            <a:r>
              <a:rPr lang="en-US" sz="2570" dirty="0">
                <a:solidFill>
                  <a:srgbClr val="184173"/>
                </a:solidFill>
                <a:latin typeface="Manison"/>
              </a:rPr>
              <a:t> </a:t>
            </a:r>
            <a:r>
              <a:rPr lang="en-US" sz="2570" dirty="0" err="1">
                <a:solidFill>
                  <a:srgbClr val="184173"/>
                </a:solidFill>
                <a:latin typeface="Manison"/>
              </a:rPr>
              <a:t>CNNs</a:t>
            </a:r>
            <a:r>
              <a:rPr lang="en-US" sz="2570" dirty="0">
                <a:solidFill>
                  <a:srgbClr val="184173"/>
                </a:solidFill>
                <a:latin typeface="Manison"/>
              </a:rPr>
              <a:t>' learned features from spectrograms are more effective for genre classification than engineered </a:t>
            </a:r>
            <a:r>
              <a:rPr lang="en-US" sz="2570" dirty="0" err="1">
                <a:solidFill>
                  <a:srgbClr val="184173"/>
                </a:solidFill>
                <a:latin typeface="Manison"/>
              </a:rPr>
              <a:t>MFCC</a:t>
            </a:r>
            <a:r>
              <a:rPr lang="en-US" sz="2570" dirty="0">
                <a:solidFill>
                  <a:srgbClr val="184173"/>
                </a:solidFill>
                <a:latin typeface="Manison"/>
              </a:rPr>
              <a:t> features. End-to-end feature learning is promising over pipeline systems.</a:t>
            </a:r>
          </a:p>
          <a:p>
            <a:pPr>
              <a:lnSpc>
                <a:spcPts val="3598"/>
              </a:lnSpc>
              <a:spcBef>
                <a:spcPct val="0"/>
              </a:spcBef>
            </a:pPr>
            <a:r>
              <a:rPr lang="en-US" sz="2570" dirty="0">
                <a:solidFill>
                  <a:srgbClr val="184173"/>
                </a:solidFill>
                <a:latin typeface="Manison"/>
              </a:rPr>
              <a:t>In summary, the key ideas are -</a:t>
            </a:r>
            <a:r>
              <a:rPr lang="en-US" sz="2570" dirty="0" err="1">
                <a:solidFill>
                  <a:srgbClr val="184173"/>
                </a:solidFill>
                <a:latin typeface="Manison"/>
              </a:rPr>
              <a:t>2D</a:t>
            </a:r>
            <a:r>
              <a:rPr lang="en-US" sz="2570" dirty="0">
                <a:solidFill>
                  <a:srgbClr val="184173"/>
                </a:solidFill>
                <a:latin typeface="Manison"/>
              </a:rPr>
              <a:t> CNN on spectrograms for feature learning, end-to-end training, and outperforming traditional methods for music classification.</a:t>
            </a:r>
          </a:p>
        </p:txBody>
      </p:sp>
      <p:sp>
        <p:nvSpPr>
          <p:cNvPr id="6" name="TextBox 6"/>
          <p:cNvSpPr txBox="1"/>
          <p:nvPr/>
        </p:nvSpPr>
        <p:spPr>
          <a:xfrm>
            <a:off x="2743200" y="-114300"/>
            <a:ext cx="12545437" cy="1594667"/>
          </a:xfrm>
          <a:prstGeom prst="rect">
            <a:avLst/>
          </a:prstGeom>
        </p:spPr>
        <p:txBody>
          <a:bodyPr wrap="square" lIns="0" tIns="0" rIns="0" bIns="0" rtlCol="0" anchor="t">
            <a:spAutoFit/>
          </a:bodyPr>
          <a:lstStyle/>
          <a:p>
            <a:pPr marL="0" lvl="0" indent="0" algn="ctr">
              <a:lnSpc>
                <a:spcPts val="12880"/>
              </a:lnSpc>
              <a:spcBef>
                <a:spcPct val="0"/>
              </a:spcBef>
            </a:pPr>
            <a:r>
              <a:rPr lang="en-US" sz="9200" dirty="0">
                <a:solidFill>
                  <a:srgbClr val="184173"/>
                </a:solidFill>
                <a:latin typeface="Cinzel Decorative Bold" panose="020B0604020202020204" charset="0"/>
              </a:rPr>
              <a:t>PROPOSED SYSTEM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1957626556"/>
              </p:ext>
            </p:extLst>
          </p:nvPr>
        </p:nvGraphicFramePr>
        <p:xfrm>
          <a:off x="121663" y="914388"/>
          <a:ext cx="18044674" cy="9468017"/>
        </p:xfrm>
        <a:graphic>
          <a:graphicData uri="http://schemas.openxmlformats.org/drawingml/2006/table">
            <a:tbl>
              <a:tblPr/>
              <a:tblGrid>
                <a:gridCol w="3608352">
                  <a:extLst>
                    <a:ext uri="{9D8B030D-6E8A-4147-A177-3AD203B41FA5}">
                      <a16:colId xmlns:a16="http://schemas.microsoft.com/office/drawing/2014/main" val="20000"/>
                    </a:ext>
                  </a:extLst>
                </a:gridCol>
                <a:gridCol w="3611639">
                  <a:extLst>
                    <a:ext uri="{9D8B030D-6E8A-4147-A177-3AD203B41FA5}">
                      <a16:colId xmlns:a16="http://schemas.microsoft.com/office/drawing/2014/main" val="20001"/>
                    </a:ext>
                  </a:extLst>
                </a:gridCol>
                <a:gridCol w="1447569">
                  <a:extLst>
                    <a:ext uri="{9D8B030D-6E8A-4147-A177-3AD203B41FA5}">
                      <a16:colId xmlns:a16="http://schemas.microsoft.com/office/drawing/2014/main" val="20002"/>
                    </a:ext>
                  </a:extLst>
                </a:gridCol>
                <a:gridCol w="4566656">
                  <a:extLst>
                    <a:ext uri="{9D8B030D-6E8A-4147-A177-3AD203B41FA5}">
                      <a16:colId xmlns:a16="http://schemas.microsoft.com/office/drawing/2014/main" val="20003"/>
                    </a:ext>
                  </a:extLst>
                </a:gridCol>
                <a:gridCol w="4810458">
                  <a:extLst>
                    <a:ext uri="{9D8B030D-6E8A-4147-A177-3AD203B41FA5}">
                      <a16:colId xmlns:a16="http://schemas.microsoft.com/office/drawing/2014/main" val="20004"/>
                    </a:ext>
                  </a:extLst>
                </a:gridCol>
              </a:tblGrid>
              <a:tr h="1113507">
                <a:tc>
                  <a:txBody>
                    <a:bodyPr/>
                    <a:lstStyle/>
                    <a:p>
                      <a:pPr algn="ctr">
                        <a:lnSpc>
                          <a:spcPts val="3499"/>
                        </a:lnSpc>
                        <a:defRPr/>
                      </a:pPr>
                      <a:r>
                        <a:rPr lang="en-US" sz="2499">
                          <a:solidFill>
                            <a:srgbClr val="184173"/>
                          </a:solidFill>
                          <a:latin typeface="EB Garamond Semi-Bold"/>
                        </a:rPr>
                        <a:t>Title</a:t>
                      </a:r>
                      <a:endParaRPr lang="en-US" sz="1100"/>
                    </a:p>
                  </a:txBody>
                  <a:tcPr marL="133350" marR="133350" marT="133350" marB="133350" anchor="ctr">
                    <a:lnL w="38100" cap="flat" cmpd="sng" algn="ctr">
                      <a:solidFill>
                        <a:srgbClr val="153969"/>
                      </a:solidFill>
                      <a:prstDash val="solid"/>
                      <a:round/>
                      <a:headEnd type="none" w="med" len="med"/>
                      <a:tailEnd type="none" w="med" len="med"/>
                    </a:lnL>
                    <a:lnR w="38100" cap="flat" cmpd="sng" algn="ctr">
                      <a:solidFill>
                        <a:srgbClr val="153969"/>
                      </a:solidFill>
                      <a:prstDash val="solid"/>
                      <a:round/>
                      <a:headEnd type="none" w="med" len="med"/>
                      <a:tailEnd type="none" w="med" len="med"/>
                    </a:lnR>
                    <a:lnT w="38100" cap="flat" cmpd="sng" algn="ctr">
                      <a:solidFill>
                        <a:srgbClr val="153969"/>
                      </a:solidFill>
                      <a:prstDash val="solid"/>
                      <a:round/>
                      <a:headEnd type="none" w="med" len="med"/>
                      <a:tailEnd type="none" w="med" len="med"/>
                    </a:lnT>
                    <a:lnB w="38100" cap="flat" cmpd="sng" algn="ctr">
                      <a:solidFill>
                        <a:srgbClr val="153969"/>
                      </a:solidFill>
                      <a:prstDash val="solid"/>
                      <a:round/>
                      <a:headEnd type="none" w="med" len="med"/>
                      <a:tailEnd type="none" w="med" len="med"/>
                    </a:lnB>
                    <a:solidFill>
                      <a:srgbClr val="FFFFFF"/>
                    </a:solidFill>
                  </a:tcPr>
                </a:tc>
                <a:tc>
                  <a:txBody>
                    <a:bodyPr/>
                    <a:lstStyle/>
                    <a:p>
                      <a:pPr algn="ctr">
                        <a:lnSpc>
                          <a:spcPts val="3499"/>
                        </a:lnSpc>
                        <a:defRPr/>
                      </a:pPr>
                      <a:r>
                        <a:rPr lang="en-US" sz="2499">
                          <a:solidFill>
                            <a:srgbClr val="184173"/>
                          </a:solidFill>
                          <a:latin typeface="EB Garamond Semi-Bold"/>
                        </a:rPr>
                        <a:t>Author</a:t>
                      </a:r>
                      <a:endParaRPr lang="en-US" sz="1100"/>
                    </a:p>
                  </a:txBody>
                  <a:tcPr marL="133350" marR="133350" marT="133350" marB="133350" anchor="ctr">
                    <a:lnL w="38100" cap="flat" cmpd="sng" algn="ctr">
                      <a:solidFill>
                        <a:srgbClr val="153969"/>
                      </a:solidFill>
                      <a:prstDash val="solid"/>
                      <a:round/>
                      <a:headEnd type="none" w="med" len="med"/>
                      <a:tailEnd type="none" w="med" len="med"/>
                    </a:lnL>
                    <a:lnR w="38100" cap="flat" cmpd="sng" algn="ctr">
                      <a:solidFill>
                        <a:srgbClr val="153969"/>
                      </a:solidFill>
                      <a:prstDash val="solid"/>
                      <a:round/>
                      <a:headEnd type="none" w="med" len="med"/>
                      <a:tailEnd type="none" w="med" len="med"/>
                    </a:lnR>
                    <a:lnT w="38100" cap="flat" cmpd="sng" algn="ctr">
                      <a:solidFill>
                        <a:srgbClr val="153969"/>
                      </a:solidFill>
                      <a:prstDash val="solid"/>
                      <a:round/>
                      <a:headEnd type="none" w="med" len="med"/>
                      <a:tailEnd type="none" w="med" len="med"/>
                    </a:lnT>
                    <a:lnB w="38100" cap="flat" cmpd="sng" algn="ctr">
                      <a:solidFill>
                        <a:srgbClr val="153969"/>
                      </a:solidFill>
                      <a:prstDash val="solid"/>
                      <a:round/>
                      <a:headEnd type="none" w="med" len="med"/>
                      <a:tailEnd type="none" w="med" len="med"/>
                    </a:lnB>
                    <a:solidFill>
                      <a:srgbClr val="FFFFFF"/>
                    </a:solidFill>
                  </a:tcPr>
                </a:tc>
                <a:tc>
                  <a:txBody>
                    <a:bodyPr/>
                    <a:lstStyle/>
                    <a:p>
                      <a:pPr algn="ctr">
                        <a:lnSpc>
                          <a:spcPts val="3499"/>
                        </a:lnSpc>
                        <a:defRPr/>
                      </a:pPr>
                      <a:r>
                        <a:rPr lang="en-US" sz="2499">
                          <a:solidFill>
                            <a:srgbClr val="184173"/>
                          </a:solidFill>
                          <a:latin typeface="EB Garamond Semi-Bold"/>
                        </a:rPr>
                        <a:t>Year</a:t>
                      </a:r>
                      <a:endParaRPr lang="en-US" sz="1100"/>
                    </a:p>
                  </a:txBody>
                  <a:tcPr marL="133350" marR="133350" marT="133350" marB="133350" anchor="ctr">
                    <a:lnL w="38100" cap="flat" cmpd="sng" algn="ctr">
                      <a:solidFill>
                        <a:srgbClr val="153969"/>
                      </a:solidFill>
                      <a:prstDash val="solid"/>
                      <a:round/>
                      <a:headEnd type="none" w="med" len="med"/>
                      <a:tailEnd type="none" w="med" len="med"/>
                    </a:lnL>
                    <a:lnR w="38100" cap="flat" cmpd="sng" algn="ctr">
                      <a:solidFill>
                        <a:srgbClr val="153969"/>
                      </a:solidFill>
                      <a:prstDash val="solid"/>
                      <a:round/>
                      <a:headEnd type="none" w="med" len="med"/>
                      <a:tailEnd type="none" w="med" len="med"/>
                    </a:lnR>
                    <a:lnT w="38100" cap="flat" cmpd="sng" algn="ctr">
                      <a:solidFill>
                        <a:srgbClr val="153969"/>
                      </a:solidFill>
                      <a:prstDash val="solid"/>
                      <a:round/>
                      <a:headEnd type="none" w="med" len="med"/>
                      <a:tailEnd type="none" w="med" len="med"/>
                    </a:lnT>
                    <a:lnB w="38100" cap="flat" cmpd="sng" algn="ctr">
                      <a:solidFill>
                        <a:srgbClr val="153969"/>
                      </a:solidFill>
                      <a:prstDash val="solid"/>
                      <a:round/>
                      <a:headEnd type="none" w="med" len="med"/>
                      <a:tailEnd type="none" w="med" len="med"/>
                    </a:lnB>
                    <a:solidFill>
                      <a:srgbClr val="FFFFFF"/>
                    </a:solidFill>
                  </a:tcPr>
                </a:tc>
                <a:tc>
                  <a:txBody>
                    <a:bodyPr/>
                    <a:lstStyle/>
                    <a:p>
                      <a:pPr algn="ctr">
                        <a:lnSpc>
                          <a:spcPts val="3499"/>
                        </a:lnSpc>
                        <a:defRPr/>
                      </a:pPr>
                      <a:r>
                        <a:rPr lang="en-US" sz="2499">
                          <a:solidFill>
                            <a:srgbClr val="184173"/>
                          </a:solidFill>
                          <a:latin typeface="EB Garamond Semi-Bold"/>
                        </a:rPr>
                        <a:t>Method</a:t>
                      </a:r>
                      <a:endParaRPr lang="en-US" sz="1100"/>
                    </a:p>
                  </a:txBody>
                  <a:tcPr marL="133350" marR="133350" marT="133350" marB="133350" anchor="ctr">
                    <a:lnL w="38100" cap="flat" cmpd="sng" algn="ctr">
                      <a:solidFill>
                        <a:srgbClr val="153969"/>
                      </a:solidFill>
                      <a:prstDash val="solid"/>
                      <a:round/>
                      <a:headEnd type="none" w="med" len="med"/>
                      <a:tailEnd type="none" w="med" len="med"/>
                    </a:lnL>
                    <a:lnR w="38100" cap="flat" cmpd="sng" algn="ctr">
                      <a:solidFill>
                        <a:srgbClr val="153969"/>
                      </a:solidFill>
                      <a:prstDash val="solid"/>
                      <a:round/>
                      <a:headEnd type="none" w="med" len="med"/>
                      <a:tailEnd type="none" w="med" len="med"/>
                    </a:lnR>
                    <a:lnT w="38100" cap="flat" cmpd="sng" algn="ctr">
                      <a:solidFill>
                        <a:srgbClr val="153969"/>
                      </a:solidFill>
                      <a:prstDash val="solid"/>
                      <a:round/>
                      <a:headEnd type="none" w="med" len="med"/>
                      <a:tailEnd type="none" w="med" len="med"/>
                    </a:lnT>
                    <a:lnB w="38100" cap="flat" cmpd="sng" algn="ctr">
                      <a:solidFill>
                        <a:srgbClr val="153969"/>
                      </a:solidFill>
                      <a:prstDash val="solid"/>
                      <a:round/>
                      <a:headEnd type="none" w="med" len="med"/>
                      <a:tailEnd type="none" w="med" len="med"/>
                    </a:lnB>
                    <a:solidFill>
                      <a:srgbClr val="FFFFFF"/>
                    </a:solidFill>
                  </a:tcPr>
                </a:tc>
                <a:tc>
                  <a:txBody>
                    <a:bodyPr/>
                    <a:lstStyle/>
                    <a:p>
                      <a:pPr algn="ctr">
                        <a:lnSpc>
                          <a:spcPts val="3499"/>
                        </a:lnSpc>
                        <a:defRPr/>
                      </a:pPr>
                      <a:r>
                        <a:rPr lang="en-US" sz="2499">
                          <a:solidFill>
                            <a:srgbClr val="184173"/>
                          </a:solidFill>
                          <a:latin typeface="EB Garamond Semi-Bold"/>
                        </a:rPr>
                        <a:t>Parameters</a:t>
                      </a:r>
                      <a:endParaRPr lang="en-US" sz="1100"/>
                    </a:p>
                  </a:txBody>
                  <a:tcPr marL="133350" marR="133350" marT="133350" marB="133350" anchor="ctr">
                    <a:lnL w="38100" cap="flat" cmpd="sng" algn="ctr">
                      <a:solidFill>
                        <a:srgbClr val="153969"/>
                      </a:solidFill>
                      <a:prstDash val="solid"/>
                      <a:round/>
                      <a:headEnd type="none" w="med" len="med"/>
                      <a:tailEnd type="none" w="med" len="med"/>
                    </a:lnL>
                    <a:lnR w="38100" cap="flat" cmpd="sng" algn="ctr">
                      <a:solidFill>
                        <a:srgbClr val="153969"/>
                      </a:solidFill>
                      <a:prstDash val="solid"/>
                      <a:round/>
                      <a:headEnd type="none" w="med" len="med"/>
                      <a:tailEnd type="none" w="med" len="med"/>
                    </a:lnR>
                    <a:lnT w="38100" cap="flat" cmpd="sng" algn="ctr">
                      <a:solidFill>
                        <a:srgbClr val="153969"/>
                      </a:solidFill>
                      <a:prstDash val="solid"/>
                      <a:round/>
                      <a:headEnd type="none" w="med" len="med"/>
                      <a:tailEnd type="none" w="med" len="med"/>
                    </a:lnT>
                    <a:lnB w="38100" cap="flat" cmpd="sng" algn="ctr">
                      <a:solidFill>
                        <a:srgbClr val="153969"/>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661624">
                <a:tc>
                  <a:txBody>
                    <a:bodyPr/>
                    <a:lstStyle/>
                    <a:p>
                      <a:pPr algn="l">
                        <a:lnSpc>
                          <a:spcPts val="2660"/>
                        </a:lnSpc>
                        <a:defRPr/>
                      </a:pPr>
                      <a:r>
                        <a:rPr lang="en-US" sz="1900" dirty="0">
                          <a:solidFill>
                            <a:srgbClr val="184173"/>
                          </a:solidFill>
                          <a:latin typeface="EB Garamond Semi-Bold"/>
                        </a:rPr>
                        <a:t>Edge Assisted Crime Prediction and Evaluation Framework for Machine Learning Algorithms</a:t>
                      </a:r>
                      <a:endParaRPr lang="en-US" sz="1100" dirty="0"/>
                    </a:p>
                  </a:txBody>
                  <a:tcPr marL="133350" marR="133350" marT="133350" marB="133350" anchor="ctr">
                    <a:lnL w="38100" cap="flat" cmpd="sng" algn="ctr">
                      <a:solidFill>
                        <a:srgbClr val="153969"/>
                      </a:solidFill>
                      <a:prstDash val="solid"/>
                      <a:round/>
                      <a:headEnd type="none" w="med" len="med"/>
                      <a:tailEnd type="none" w="med" len="med"/>
                    </a:lnL>
                    <a:lnR w="38100" cap="flat" cmpd="sng" algn="ctr">
                      <a:solidFill>
                        <a:srgbClr val="153969"/>
                      </a:solidFill>
                      <a:prstDash val="solid"/>
                      <a:round/>
                      <a:headEnd type="none" w="med" len="med"/>
                      <a:tailEnd type="none" w="med" len="med"/>
                    </a:lnR>
                    <a:lnT w="38100" cap="flat" cmpd="sng" algn="ctr">
                      <a:solidFill>
                        <a:srgbClr val="153969"/>
                      </a:solidFill>
                      <a:prstDash val="solid"/>
                      <a:round/>
                      <a:headEnd type="none" w="med" len="med"/>
                      <a:tailEnd type="none" w="med" len="med"/>
                    </a:lnT>
                    <a:lnB w="38100" cap="flat" cmpd="sng" algn="ctr">
                      <a:solidFill>
                        <a:srgbClr val="153969"/>
                      </a:solidFill>
                      <a:prstDash val="solid"/>
                      <a:round/>
                      <a:headEnd type="none" w="med" len="med"/>
                      <a:tailEnd type="none" w="med" len="med"/>
                    </a:lnB>
                    <a:solidFill>
                      <a:srgbClr val="FFFFFF"/>
                    </a:solidFill>
                  </a:tcPr>
                </a:tc>
                <a:tc>
                  <a:txBody>
                    <a:bodyPr/>
                    <a:lstStyle/>
                    <a:p>
                      <a:pPr algn="l">
                        <a:lnSpc>
                          <a:spcPts val="2800"/>
                        </a:lnSpc>
                        <a:defRPr/>
                      </a:pPr>
                      <a:r>
                        <a:rPr lang="en-US" sz="2000" dirty="0">
                          <a:solidFill>
                            <a:srgbClr val="184173"/>
                          </a:solidFill>
                          <a:latin typeface="EB Garamond"/>
                        </a:rPr>
                        <a:t>Apurba </a:t>
                      </a:r>
                      <a:r>
                        <a:rPr lang="en-US" sz="2000" dirty="0" err="1">
                          <a:solidFill>
                            <a:srgbClr val="184173"/>
                          </a:solidFill>
                          <a:latin typeface="EB Garamond"/>
                        </a:rPr>
                        <a:t>Adhikar</a:t>
                      </a:r>
                      <a:r>
                        <a:rPr lang="en-US" sz="2000" dirty="0">
                          <a:solidFill>
                            <a:srgbClr val="184173"/>
                          </a:solidFill>
                          <a:latin typeface="EB Garamond"/>
                        </a:rPr>
                        <a:t>, </a:t>
                      </a:r>
                      <a:r>
                        <a:rPr lang="en-US" sz="2000" dirty="0" err="1">
                          <a:solidFill>
                            <a:srgbClr val="184173"/>
                          </a:solidFill>
                          <a:latin typeface="EB Garamond"/>
                        </a:rPr>
                        <a:t>Saydul</a:t>
                      </a:r>
                      <a:r>
                        <a:rPr lang="en-US" sz="2000" dirty="0">
                          <a:solidFill>
                            <a:srgbClr val="184173"/>
                          </a:solidFill>
                          <a:latin typeface="EB Garamond"/>
                        </a:rPr>
                        <a:t> Akbar Murad, Choong </a:t>
                      </a:r>
                      <a:r>
                        <a:rPr lang="en-US" sz="2000" dirty="0" err="1">
                          <a:solidFill>
                            <a:srgbClr val="184173"/>
                          </a:solidFill>
                          <a:latin typeface="EB Garamond"/>
                        </a:rPr>
                        <a:t>Seon</a:t>
                      </a:r>
                      <a:r>
                        <a:rPr lang="en-US" sz="2000" dirty="0">
                          <a:solidFill>
                            <a:srgbClr val="184173"/>
                          </a:solidFill>
                          <a:latin typeface="EB Garamond"/>
                        </a:rPr>
                        <a:t> Hong, Md. </a:t>
                      </a:r>
                      <a:r>
                        <a:rPr lang="en-US" sz="2000" dirty="0" err="1">
                          <a:solidFill>
                            <a:srgbClr val="184173"/>
                          </a:solidFill>
                          <a:latin typeface="EB Garamond"/>
                        </a:rPr>
                        <a:t>Shirajum</a:t>
                      </a:r>
                      <a:r>
                        <a:rPr lang="en-US" sz="2000" dirty="0">
                          <a:solidFill>
                            <a:srgbClr val="184173"/>
                          </a:solidFill>
                          <a:latin typeface="EB Garamond"/>
                        </a:rPr>
                        <a:t> Munir</a:t>
                      </a:r>
                      <a:endParaRPr lang="en-US" sz="1100" dirty="0"/>
                    </a:p>
                  </a:txBody>
                  <a:tcPr marL="133350" marR="133350" marT="133350" marB="133350" anchor="ctr">
                    <a:lnL w="38100" cap="flat" cmpd="sng" algn="ctr">
                      <a:solidFill>
                        <a:srgbClr val="153969"/>
                      </a:solidFill>
                      <a:prstDash val="solid"/>
                      <a:round/>
                      <a:headEnd type="none" w="med" len="med"/>
                      <a:tailEnd type="none" w="med" len="med"/>
                    </a:lnL>
                    <a:lnR w="38100" cap="flat" cmpd="sng" algn="ctr">
                      <a:solidFill>
                        <a:srgbClr val="153969"/>
                      </a:solidFill>
                      <a:prstDash val="solid"/>
                      <a:round/>
                      <a:headEnd type="none" w="med" len="med"/>
                      <a:tailEnd type="none" w="med" len="med"/>
                    </a:lnR>
                    <a:lnT w="38100" cap="flat" cmpd="sng" algn="ctr">
                      <a:solidFill>
                        <a:srgbClr val="153969"/>
                      </a:solidFill>
                      <a:prstDash val="solid"/>
                      <a:round/>
                      <a:headEnd type="none" w="med" len="med"/>
                      <a:tailEnd type="none" w="med" len="med"/>
                    </a:lnT>
                    <a:lnB w="38100" cap="flat" cmpd="sng" algn="ctr">
                      <a:solidFill>
                        <a:srgbClr val="153969"/>
                      </a:solidFill>
                      <a:prstDash val="solid"/>
                      <a:round/>
                      <a:headEnd type="none" w="med" len="med"/>
                      <a:tailEnd type="none" w="med" len="med"/>
                    </a:lnB>
                    <a:solidFill>
                      <a:srgbClr val="FFFFFF"/>
                    </a:solidFill>
                  </a:tcPr>
                </a:tc>
                <a:tc>
                  <a:txBody>
                    <a:bodyPr/>
                    <a:lstStyle/>
                    <a:p>
                      <a:pPr algn="ctr">
                        <a:lnSpc>
                          <a:spcPts val="2660"/>
                        </a:lnSpc>
                        <a:defRPr/>
                      </a:pPr>
                      <a:r>
                        <a:rPr lang="en-US" sz="1900">
                          <a:solidFill>
                            <a:srgbClr val="184173"/>
                          </a:solidFill>
                          <a:latin typeface="EB Garamond"/>
                        </a:rPr>
                        <a:t>  2022</a:t>
                      </a:r>
                      <a:endParaRPr lang="en-US" sz="1100"/>
                    </a:p>
                  </a:txBody>
                  <a:tcPr marL="133350" marR="133350" marT="133350" marB="133350" anchor="ctr">
                    <a:lnL w="38100" cap="flat" cmpd="sng" algn="ctr">
                      <a:solidFill>
                        <a:srgbClr val="153969"/>
                      </a:solidFill>
                      <a:prstDash val="solid"/>
                      <a:round/>
                      <a:headEnd type="none" w="med" len="med"/>
                      <a:tailEnd type="none" w="med" len="med"/>
                    </a:lnL>
                    <a:lnR w="38100" cap="flat" cmpd="sng" algn="ctr">
                      <a:solidFill>
                        <a:srgbClr val="153969"/>
                      </a:solidFill>
                      <a:prstDash val="solid"/>
                      <a:round/>
                      <a:headEnd type="none" w="med" len="med"/>
                      <a:tailEnd type="none" w="med" len="med"/>
                    </a:lnR>
                    <a:lnT w="38100" cap="flat" cmpd="sng" algn="ctr">
                      <a:solidFill>
                        <a:srgbClr val="153969"/>
                      </a:solidFill>
                      <a:prstDash val="solid"/>
                      <a:round/>
                      <a:headEnd type="none" w="med" len="med"/>
                      <a:tailEnd type="none" w="med" len="med"/>
                    </a:lnT>
                    <a:lnB w="38100" cap="flat" cmpd="sng" algn="ctr">
                      <a:solidFill>
                        <a:srgbClr val="153969"/>
                      </a:solidFill>
                      <a:prstDash val="solid"/>
                      <a:round/>
                      <a:headEnd type="none" w="med" len="med"/>
                      <a:tailEnd type="none" w="med" len="med"/>
                    </a:lnB>
                    <a:solidFill>
                      <a:srgbClr val="FFFFFF"/>
                    </a:solidFill>
                  </a:tcPr>
                </a:tc>
                <a:tc>
                  <a:txBody>
                    <a:bodyPr/>
                    <a:lstStyle/>
                    <a:p>
                      <a:pPr algn="l">
                        <a:lnSpc>
                          <a:spcPts val="2660"/>
                        </a:lnSpc>
                        <a:defRPr/>
                      </a:pPr>
                      <a:r>
                        <a:rPr lang="en-US" sz="1900" dirty="0">
                          <a:solidFill>
                            <a:srgbClr val="184173"/>
                          </a:solidFill>
                          <a:latin typeface="EB Garamond"/>
                        </a:rPr>
                        <a:t>Decision Trees, Neural </a:t>
                      </a:r>
                      <a:r>
                        <a:rPr lang="en-US" sz="1900" dirty="0" err="1">
                          <a:solidFill>
                            <a:srgbClr val="184173"/>
                          </a:solidFill>
                          <a:latin typeface="EB Garamond"/>
                        </a:rPr>
                        <a:t>Networks,K</a:t>
                      </a:r>
                      <a:r>
                        <a:rPr lang="en-US" sz="1900" dirty="0">
                          <a:solidFill>
                            <a:srgbClr val="184173"/>
                          </a:solidFill>
                          <a:latin typeface="EB Garamond"/>
                        </a:rPr>
                        <a:t>-Nearest </a:t>
                      </a:r>
                      <a:r>
                        <a:rPr lang="en-US" sz="1900" dirty="0" err="1">
                          <a:solidFill>
                            <a:srgbClr val="184173"/>
                          </a:solidFill>
                          <a:latin typeface="EB Garamond"/>
                        </a:rPr>
                        <a:t>Neighbors,Impact</a:t>
                      </a:r>
                      <a:r>
                        <a:rPr lang="en-US" sz="1900" dirty="0">
                          <a:solidFill>
                            <a:srgbClr val="184173"/>
                          </a:solidFill>
                          <a:latin typeface="EB Garamond"/>
                        </a:rPr>
                        <a:t> Learning.</a:t>
                      </a:r>
                      <a:endParaRPr lang="en-US" sz="1100" dirty="0"/>
                    </a:p>
                  </a:txBody>
                  <a:tcPr marL="133350" marR="133350" marT="133350" marB="133350" anchor="ctr">
                    <a:lnL w="38100" cap="flat" cmpd="sng" algn="ctr">
                      <a:solidFill>
                        <a:srgbClr val="153969"/>
                      </a:solidFill>
                      <a:prstDash val="solid"/>
                      <a:round/>
                      <a:headEnd type="none" w="med" len="med"/>
                      <a:tailEnd type="none" w="med" len="med"/>
                    </a:lnL>
                    <a:lnR w="38100" cap="flat" cmpd="sng" algn="ctr">
                      <a:solidFill>
                        <a:srgbClr val="153969"/>
                      </a:solidFill>
                      <a:prstDash val="solid"/>
                      <a:round/>
                      <a:headEnd type="none" w="med" len="med"/>
                      <a:tailEnd type="none" w="med" len="med"/>
                    </a:lnR>
                    <a:lnT w="38100" cap="flat" cmpd="sng" algn="ctr">
                      <a:solidFill>
                        <a:srgbClr val="153969"/>
                      </a:solidFill>
                      <a:prstDash val="solid"/>
                      <a:round/>
                      <a:headEnd type="none" w="med" len="med"/>
                      <a:tailEnd type="none" w="med" len="med"/>
                    </a:lnT>
                    <a:lnB w="38100" cap="flat" cmpd="sng" algn="ctr">
                      <a:solidFill>
                        <a:srgbClr val="153969"/>
                      </a:solidFill>
                      <a:prstDash val="solid"/>
                      <a:round/>
                      <a:headEnd type="none" w="med" len="med"/>
                      <a:tailEnd type="none" w="med" len="med"/>
                    </a:lnB>
                    <a:solidFill>
                      <a:srgbClr val="FFFFFF"/>
                    </a:solidFill>
                  </a:tcPr>
                </a:tc>
                <a:tc>
                  <a:txBody>
                    <a:bodyPr/>
                    <a:lstStyle/>
                    <a:p>
                      <a:pPr algn="l">
                        <a:lnSpc>
                          <a:spcPts val="2660"/>
                        </a:lnSpc>
                        <a:defRPr/>
                      </a:pPr>
                      <a:r>
                        <a:rPr lang="en-US" sz="1900">
                          <a:solidFill>
                            <a:srgbClr val="184173"/>
                          </a:solidFill>
                          <a:latin typeface="EB Garamond"/>
                        </a:rPr>
                        <a:t>real-time data input, edge computing capabilities, algorithmic models, crime features (type, location, time), and evaluation metrics.</a:t>
                      </a:r>
                      <a:endParaRPr lang="en-US" sz="1100"/>
                    </a:p>
                  </a:txBody>
                  <a:tcPr marL="133350" marR="133350" marT="133350" marB="133350" anchor="ctr">
                    <a:lnL w="38100" cap="flat" cmpd="sng" algn="ctr">
                      <a:solidFill>
                        <a:srgbClr val="153969"/>
                      </a:solidFill>
                      <a:prstDash val="solid"/>
                      <a:round/>
                      <a:headEnd type="none" w="med" len="med"/>
                      <a:tailEnd type="none" w="med" len="med"/>
                    </a:lnL>
                    <a:lnR w="38100" cap="flat" cmpd="sng" algn="ctr">
                      <a:solidFill>
                        <a:srgbClr val="153969"/>
                      </a:solidFill>
                      <a:prstDash val="solid"/>
                      <a:round/>
                      <a:headEnd type="none" w="med" len="med"/>
                      <a:tailEnd type="none" w="med" len="med"/>
                    </a:lnR>
                    <a:lnT w="38100" cap="flat" cmpd="sng" algn="ctr">
                      <a:solidFill>
                        <a:srgbClr val="153969"/>
                      </a:solidFill>
                      <a:prstDash val="solid"/>
                      <a:round/>
                      <a:headEnd type="none" w="med" len="med"/>
                      <a:tailEnd type="none" w="med" len="med"/>
                    </a:lnT>
                    <a:lnB w="38100" cap="flat" cmpd="sng" algn="ctr">
                      <a:solidFill>
                        <a:srgbClr val="153969"/>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589541">
                <a:tc>
                  <a:txBody>
                    <a:bodyPr/>
                    <a:lstStyle/>
                    <a:p>
                      <a:pPr algn="l">
                        <a:lnSpc>
                          <a:spcPts val="2660"/>
                        </a:lnSpc>
                        <a:defRPr/>
                      </a:pPr>
                      <a:r>
                        <a:rPr lang="en-US" sz="1900">
                          <a:solidFill>
                            <a:srgbClr val="184173"/>
                          </a:solidFill>
                          <a:latin typeface="EB Garamond Semi-Bold"/>
                        </a:rPr>
                        <a:t>An Application for Risk of Crime Prediction Using Machine Learning</a:t>
                      </a:r>
                      <a:endParaRPr lang="en-US" sz="1100"/>
                    </a:p>
                  </a:txBody>
                  <a:tcPr marL="133350" marR="133350" marT="133350" marB="133350" anchor="ctr">
                    <a:lnL w="38100" cap="flat" cmpd="sng" algn="ctr">
                      <a:solidFill>
                        <a:srgbClr val="153969"/>
                      </a:solidFill>
                      <a:prstDash val="solid"/>
                      <a:round/>
                      <a:headEnd type="none" w="med" len="med"/>
                      <a:tailEnd type="none" w="med" len="med"/>
                    </a:lnL>
                    <a:lnR w="38100" cap="flat" cmpd="sng" algn="ctr">
                      <a:solidFill>
                        <a:srgbClr val="153969"/>
                      </a:solidFill>
                      <a:prstDash val="solid"/>
                      <a:round/>
                      <a:headEnd type="none" w="med" len="med"/>
                      <a:tailEnd type="none" w="med" len="med"/>
                    </a:lnR>
                    <a:lnT w="38100" cap="flat" cmpd="sng" algn="ctr">
                      <a:solidFill>
                        <a:srgbClr val="153969"/>
                      </a:solidFill>
                      <a:prstDash val="solid"/>
                      <a:round/>
                      <a:headEnd type="none" w="med" len="med"/>
                      <a:tailEnd type="none" w="med" len="med"/>
                    </a:lnT>
                    <a:lnB w="38100" cap="flat" cmpd="sng" algn="ctr">
                      <a:solidFill>
                        <a:srgbClr val="153969"/>
                      </a:solidFill>
                      <a:prstDash val="solid"/>
                      <a:round/>
                      <a:headEnd type="none" w="med" len="med"/>
                      <a:tailEnd type="none" w="med" len="med"/>
                    </a:lnB>
                    <a:solidFill>
                      <a:srgbClr val="FFFFFF"/>
                    </a:solidFill>
                  </a:tcPr>
                </a:tc>
                <a:tc>
                  <a:txBody>
                    <a:bodyPr/>
                    <a:lstStyle/>
                    <a:p>
                      <a:pPr algn="l">
                        <a:lnSpc>
                          <a:spcPts val="2660"/>
                        </a:lnSpc>
                        <a:defRPr/>
                      </a:pPr>
                      <a:r>
                        <a:rPr lang="en-US" sz="1900" dirty="0">
                          <a:solidFill>
                            <a:srgbClr val="184173"/>
                          </a:solidFill>
                          <a:latin typeface="EB Garamond"/>
                        </a:rPr>
                        <a:t>Luis Fonseca, Filipe Cabral Pinto, Susana </a:t>
                      </a:r>
                      <a:r>
                        <a:rPr lang="en-US" sz="1900" dirty="0" err="1">
                          <a:solidFill>
                            <a:srgbClr val="184173"/>
                          </a:solidFill>
                          <a:latin typeface="EB Garamond"/>
                        </a:rPr>
                        <a:t>Sargento</a:t>
                      </a:r>
                      <a:r>
                        <a:rPr lang="en-US" sz="1900" dirty="0">
                          <a:solidFill>
                            <a:srgbClr val="184173"/>
                          </a:solidFill>
                          <a:latin typeface="EB Garamond"/>
                        </a:rPr>
                        <a:t>.</a:t>
                      </a:r>
                      <a:endParaRPr lang="en-US" sz="1100" dirty="0"/>
                    </a:p>
                  </a:txBody>
                  <a:tcPr marL="133350" marR="133350" marT="133350" marB="133350" anchor="ctr">
                    <a:lnL w="38100" cap="flat" cmpd="sng" algn="ctr">
                      <a:solidFill>
                        <a:srgbClr val="153969"/>
                      </a:solidFill>
                      <a:prstDash val="solid"/>
                      <a:round/>
                      <a:headEnd type="none" w="med" len="med"/>
                      <a:tailEnd type="none" w="med" len="med"/>
                    </a:lnL>
                    <a:lnR w="38100" cap="flat" cmpd="sng" algn="ctr">
                      <a:solidFill>
                        <a:srgbClr val="153969"/>
                      </a:solidFill>
                      <a:prstDash val="solid"/>
                      <a:round/>
                      <a:headEnd type="none" w="med" len="med"/>
                      <a:tailEnd type="none" w="med" len="med"/>
                    </a:lnR>
                    <a:lnT w="38100" cap="flat" cmpd="sng" algn="ctr">
                      <a:solidFill>
                        <a:srgbClr val="153969"/>
                      </a:solidFill>
                      <a:prstDash val="solid"/>
                      <a:round/>
                      <a:headEnd type="none" w="med" len="med"/>
                      <a:tailEnd type="none" w="med" len="med"/>
                    </a:lnT>
                    <a:lnB w="38100" cap="flat" cmpd="sng" algn="ctr">
                      <a:solidFill>
                        <a:srgbClr val="153969"/>
                      </a:solidFill>
                      <a:prstDash val="solid"/>
                      <a:round/>
                      <a:headEnd type="none" w="med" len="med"/>
                      <a:tailEnd type="none" w="med" len="med"/>
                    </a:lnB>
                    <a:solidFill>
                      <a:srgbClr val="FFFFFF"/>
                    </a:solidFill>
                  </a:tcPr>
                </a:tc>
                <a:tc>
                  <a:txBody>
                    <a:bodyPr/>
                    <a:lstStyle/>
                    <a:p>
                      <a:pPr algn="ctr">
                        <a:lnSpc>
                          <a:spcPts val="2660"/>
                        </a:lnSpc>
                        <a:defRPr/>
                      </a:pPr>
                      <a:r>
                        <a:rPr lang="en-US" sz="1900">
                          <a:solidFill>
                            <a:srgbClr val="184173"/>
                          </a:solidFill>
                          <a:latin typeface="EB Garamond"/>
                        </a:rPr>
                        <a:t>2021</a:t>
                      </a:r>
                      <a:endParaRPr lang="en-US" sz="1100"/>
                    </a:p>
                  </a:txBody>
                  <a:tcPr marL="133350" marR="133350" marT="133350" marB="133350" anchor="ctr">
                    <a:lnL w="38100" cap="flat" cmpd="sng" algn="ctr">
                      <a:solidFill>
                        <a:srgbClr val="153969"/>
                      </a:solidFill>
                      <a:prstDash val="solid"/>
                      <a:round/>
                      <a:headEnd type="none" w="med" len="med"/>
                      <a:tailEnd type="none" w="med" len="med"/>
                    </a:lnL>
                    <a:lnR w="38100" cap="flat" cmpd="sng" algn="ctr">
                      <a:solidFill>
                        <a:srgbClr val="153969"/>
                      </a:solidFill>
                      <a:prstDash val="solid"/>
                      <a:round/>
                      <a:headEnd type="none" w="med" len="med"/>
                      <a:tailEnd type="none" w="med" len="med"/>
                    </a:lnR>
                    <a:lnT w="38100" cap="flat" cmpd="sng" algn="ctr">
                      <a:solidFill>
                        <a:srgbClr val="153969"/>
                      </a:solidFill>
                      <a:prstDash val="solid"/>
                      <a:round/>
                      <a:headEnd type="none" w="med" len="med"/>
                      <a:tailEnd type="none" w="med" len="med"/>
                    </a:lnT>
                    <a:lnB w="38100" cap="flat" cmpd="sng" algn="ctr">
                      <a:solidFill>
                        <a:srgbClr val="153969"/>
                      </a:solidFill>
                      <a:prstDash val="solid"/>
                      <a:round/>
                      <a:headEnd type="none" w="med" len="med"/>
                      <a:tailEnd type="none" w="med" len="med"/>
                    </a:lnB>
                    <a:solidFill>
                      <a:srgbClr val="FFFFFF"/>
                    </a:solidFill>
                  </a:tcPr>
                </a:tc>
                <a:tc>
                  <a:txBody>
                    <a:bodyPr/>
                    <a:lstStyle/>
                    <a:p>
                      <a:pPr algn="l">
                        <a:lnSpc>
                          <a:spcPts val="2660"/>
                        </a:lnSpc>
                        <a:defRPr/>
                      </a:pPr>
                      <a:r>
                        <a:rPr lang="en-US" sz="1900" dirty="0">
                          <a:solidFill>
                            <a:srgbClr val="184173"/>
                          </a:solidFill>
                          <a:latin typeface="EB Garamond"/>
                        </a:rPr>
                        <a:t>Linear Regression, Additive Regression, Decision Stump and Support Vector Machines (</a:t>
                      </a:r>
                      <a:r>
                        <a:rPr lang="en-US" sz="1900" dirty="0" err="1">
                          <a:solidFill>
                            <a:srgbClr val="184173"/>
                          </a:solidFill>
                          <a:latin typeface="EB Garamond"/>
                        </a:rPr>
                        <a:t>SVM</a:t>
                      </a:r>
                      <a:r>
                        <a:rPr lang="en-US" sz="1900" dirty="0">
                          <a:solidFill>
                            <a:srgbClr val="184173"/>
                          </a:solidFill>
                          <a:latin typeface="EB Garamond"/>
                        </a:rPr>
                        <a:t>)</a:t>
                      </a:r>
                      <a:endParaRPr lang="en-US" sz="1100" dirty="0"/>
                    </a:p>
                  </a:txBody>
                  <a:tcPr marL="133350" marR="133350" marT="133350" marB="133350" anchor="ctr">
                    <a:lnL w="38100" cap="flat" cmpd="sng" algn="ctr">
                      <a:solidFill>
                        <a:srgbClr val="153969"/>
                      </a:solidFill>
                      <a:prstDash val="solid"/>
                      <a:round/>
                      <a:headEnd type="none" w="med" len="med"/>
                      <a:tailEnd type="none" w="med" len="med"/>
                    </a:lnL>
                    <a:lnR w="38100" cap="flat" cmpd="sng" algn="ctr">
                      <a:solidFill>
                        <a:srgbClr val="153969"/>
                      </a:solidFill>
                      <a:prstDash val="solid"/>
                      <a:round/>
                      <a:headEnd type="none" w="med" len="med"/>
                      <a:tailEnd type="none" w="med" len="med"/>
                    </a:lnR>
                    <a:lnT w="38100" cap="flat" cmpd="sng" algn="ctr">
                      <a:solidFill>
                        <a:srgbClr val="153969"/>
                      </a:solidFill>
                      <a:prstDash val="solid"/>
                      <a:round/>
                      <a:headEnd type="none" w="med" len="med"/>
                      <a:tailEnd type="none" w="med" len="med"/>
                    </a:lnT>
                    <a:lnB w="38100" cap="flat" cmpd="sng" algn="ctr">
                      <a:solidFill>
                        <a:srgbClr val="153969"/>
                      </a:solidFill>
                      <a:prstDash val="solid"/>
                      <a:round/>
                      <a:headEnd type="none" w="med" len="med"/>
                      <a:tailEnd type="none" w="med" len="med"/>
                    </a:lnB>
                    <a:solidFill>
                      <a:srgbClr val="FFFFFF"/>
                    </a:solidFill>
                  </a:tcPr>
                </a:tc>
                <a:tc>
                  <a:txBody>
                    <a:bodyPr/>
                    <a:lstStyle/>
                    <a:p>
                      <a:pPr algn="l">
                        <a:lnSpc>
                          <a:spcPts val="2660"/>
                        </a:lnSpc>
                        <a:defRPr/>
                      </a:pPr>
                      <a:r>
                        <a:rPr lang="en-US" sz="1900">
                          <a:solidFill>
                            <a:srgbClr val="184173"/>
                          </a:solidFill>
                          <a:latin typeface="EB Garamond"/>
                        </a:rPr>
                        <a:t>Crime types, geographical locations, time factors, socio-economic indicators, and historical data</a:t>
                      </a:r>
                      <a:endParaRPr lang="en-US" sz="1100"/>
                    </a:p>
                  </a:txBody>
                  <a:tcPr marL="133350" marR="133350" marT="133350" marB="133350" anchor="ctr">
                    <a:lnL w="38100" cap="flat" cmpd="sng" algn="ctr">
                      <a:solidFill>
                        <a:srgbClr val="153969"/>
                      </a:solidFill>
                      <a:prstDash val="solid"/>
                      <a:round/>
                      <a:headEnd type="none" w="med" len="med"/>
                      <a:tailEnd type="none" w="med" len="med"/>
                    </a:lnL>
                    <a:lnR w="38100" cap="flat" cmpd="sng" algn="ctr">
                      <a:solidFill>
                        <a:srgbClr val="153969"/>
                      </a:solidFill>
                      <a:prstDash val="solid"/>
                      <a:round/>
                      <a:headEnd type="none" w="med" len="med"/>
                      <a:tailEnd type="none" w="med" len="med"/>
                    </a:lnR>
                    <a:lnT w="38100" cap="flat" cmpd="sng" algn="ctr">
                      <a:solidFill>
                        <a:srgbClr val="153969"/>
                      </a:solidFill>
                      <a:prstDash val="solid"/>
                      <a:round/>
                      <a:headEnd type="none" w="med" len="med"/>
                      <a:tailEnd type="none" w="med" len="med"/>
                    </a:lnT>
                    <a:lnB w="38100" cap="flat" cmpd="sng" algn="ctr">
                      <a:solidFill>
                        <a:srgbClr val="153969"/>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589541">
                <a:tc>
                  <a:txBody>
                    <a:bodyPr/>
                    <a:lstStyle/>
                    <a:p>
                      <a:pPr algn="l">
                        <a:lnSpc>
                          <a:spcPts val="2660"/>
                        </a:lnSpc>
                        <a:defRPr/>
                      </a:pPr>
                      <a:r>
                        <a:rPr lang="en-US" sz="1900">
                          <a:solidFill>
                            <a:srgbClr val="184173"/>
                          </a:solidFill>
                          <a:latin typeface="EB Garamond Semi-Bold"/>
                        </a:rPr>
                        <a:t>Crime Analysis Through Machine Learning</a:t>
                      </a:r>
                      <a:endParaRPr lang="en-US" sz="1100"/>
                    </a:p>
                  </a:txBody>
                  <a:tcPr marL="133350" marR="133350" marT="133350" marB="133350" anchor="ctr">
                    <a:lnL w="38100" cap="flat" cmpd="sng" algn="ctr">
                      <a:solidFill>
                        <a:srgbClr val="153969"/>
                      </a:solidFill>
                      <a:prstDash val="solid"/>
                      <a:round/>
                      <a:headEnd type="none" w="med" len="med"/>
                      <a:tailEnd type="none" w="med" len="med"/>
                    </a:lnL>
                    <a:lnR w="38100" cap="flat" cmpd="sng" algn="ctr">
                      <a:solidFill>
                        <a:srgbClr val="153969"/>
                      </a:solidFill>
                      <a:prstDash val="solid"/>
                      <a:round/>
                      <a:headEnd type="none" w="med" len="med"/>
                      <a:tailEnd type="none" w="med" len="med"/>
                    </a:lnR>
                    <a:lnT w="38100" cap="flat" cmpd="sng" algn="ctr">
                      <a:solidFill>
                        <a:srgbClr val="153969"/>
                      </a:solidFill>
                      <a:prstDash val="solid"/>
                      <a:round/>
                      <a:headEnd type="none" w="med" len="med"/>
                      <a:tailEnd type="none" w="med" len="med"/>
                    </a:lnT>
                    <a:lnB w="38100" cap="flat" cmpd="sng" algn="ctr">
                      <a:solidFill>
                        <a:srgbClr val="153969"/>
                      </a:solidFill>
                      <a:prstDash val="solid"/>
                      <a:round/>
                      <a:headEnd type="none" w="med" len="med"/>
                      <a:tailEnd type="none" w="med" len="med"/>
                    </a:lnB>
                    <a:solidFill>
                      <a:srgbClr val="FFFFFF"/>
                    </a:solidFill>
                  </a:tcPr>
                </a:tc>
                <a:tc>
                  <a:txBody>
                    <a:bodyPr/>
                    <a:lstStyle/>
                    <a:p>
                      <a:pPr algn="l">
                        <a:lnSpc>
                          <a:spcPts val="2660"/>
                        </a:lnSpc>
                        <a:defRPr/>
                      </a:pPr>
                      <a:r>
                        <a:rPr lang="en-US" sz="1900">
                          <a:solidFill>
                            <a:srgbClr val="184173"/>
                          </a:solidFill>
                          <a:latin typeface="EB Garamond"/>
                        </a:rPr>
                        <a:t>Suhong Kim, Param Joshi, Parminder Singh Kalsi; Pooya Taheri</a:t>
                      </a:r>
                      <a:endParaRPr lang="en-US" sz="1100"/>
                    </a:p>
                  </a:txBody>
                  <a:tcPr marL="133350" marR="133350" marT="133350" marB="133350" anchor="ctr">
                    <a:lnL w="38100" cap="flat" cmpd="sng" algn="ctr">
                      <a:solidFill>
                        <a:srgbClr val="153969"/>
                      </a:solidFill>
                      <a:prstDash val="solid"/>
                      <a:round/>
                      <a:headEnd type="none" w="med" len="med"/>
                      <a:tailEnd type="none" w="med" len="med"/>
                    </a:lnL>
                    <a:lnR w="38100" cap="flat" cmpd="sng" algn="ctr">
                      <a:solidFill>
                        <a:srgbClr val="153969"/>
                      </a:solidFill>
                      <a:prstDash val="solid"/>
                      <a:round/>
                      <a:headEnd type="none" w="med" len="med"/>
                      <a:tailEnd type="none" w="med" len="med"/>
                    </a:lnR>
                    <a:lnT w="38100" cap="flat" cmpd="sng" algn="ctr">
                      <a:solidFill>
                        <a:srgbClr val="153969"/>
                      </a:solidFill>
                      <a:prstDash val="solid"/>
                      <a:round/>
                      <a:headEnd type="none" w="med" len="med"/>
                      <a:tailEnd type="none" w="med" len="med"/>
                    </a:lnT>
                    <a:lnB w="38100" cap="flat" cmpd="sng" algn="ctr">
                      <a:solidFill>
                        <a:srgbClr val="153969"/>
                      </a:solidFill>
                      <a:prstDash val="solid"/>
                      <a:round/>
                      <a:headEnd type="none" w="med" len="med"/>
                      <a:tailEnd type="none" w="med" len="med"/>
                    </a:lnB>
                    <a:solidFill>
                      <a:srgbClr val="FFFFFF"/>
                    </a:solidFill>
                  </a:tcPr>
                </a:tc>
                <a:tc>
                  <a:txBody>
                    <a:bodyPr/>
                    <a:lstStyle/>
                    <a:p>
                      <a:pPr algn="ctr">
                        <a:lnSpc>
                          <a:spcPts val="2660"/>
                        </a:lnSpc>
                        <a:defRPr/>
                      </a:pPr>
                      <a:r>
                        <a:rPr lang="en-US" sz="1900" dirty="0">
                          <a:solidFill>
                            <a:srgbClr val="184173"/>
                          </a:solidFill>
                          <a:latin typeface="EB Garamond"/>
                        </a:rPr>
                        <a:t>2019</a:t>
                      </a:r>
                      <a:endParaRPr lang="en-US" sz="1100" dirty="0"/>
                    </a:p>
                  </a:txBody>
                  <a:tcPr marL="133350" marR="133350" marT="133350" marB="133350" anchor="ctr">
                    <a:lnL w="38100" cap="flat" cmpd="sng" algn="ctr">
                      <a:solidFill>
                        <a:srgbClr val="153969"/>
                      </a:solidFill>
                      <a:prstDash val="solid"/>
                      <a:round/>
                      <a:headEnd type="none" w="med" len="med"/>
                      <a:tailEnd type="none" w="med" len="med"/>
                    </a:lnL>
                    <a:lnR w="38100" cap="flat" cmpd="sng" algn="ctr">
                      <a:solidFill>
                        <a:srgbClr val="153969"/>
                      </a:solidFill>
                      <a:prstDash val="solid"/>
                      <a:round/>
                      <a:headEnd type="none" w="med" len="med"/>
                      <a:tailEnd type="none" w="med" len="med"/>
                    </a:lnR>
                    <a:lnT w="38100" cap="flat" cmpd="sng" algn="ctr">
                      <a:solidFill>
                        <a:srgbClr val="153969"/>
                      </a:solidFill>
                      <a:prstDash val="solid"/>
                      <a:round/>
                      <a:headEnd type="none" w="med" len="med"/>
                      <a:tailEnd type="none" w="med" len="med"/>
                    </a:lnT>
                    <a:lnB w="38100" cap="flat" cmpd="sng" algn="ctr">
                      <a:solidFill>
                        <a:srgbClr val="153969"/>
                      </a:solidFill>
                      <a:prstDash val="solid"/>
                      <a:round/>
                      <a:headEnd type="none" w="med" len="med"/>
                      <a:tailEnd type="none" w="med" len="med"/>
                    </a:lnB>
                    <a:solidFill>
                      <a:srgbClr val="FFFFFF"/>
                    </a:solidFill>
                  </a:tcPr>
                </a:tc>
                <a:tc>
                  <a:txBody>
                    <a:bodyPr/>
                    <a:lstStyle/>
                    <a:p>
                      <a:pPr algn="l">
                        <a:lnSpc>
                          <a:spcPts val="2660"/>
                        </a:lnSpc>
                        <a:defRPr/>
                      </a:pPr>
                      <a:r>
                        <a:rPr lang="en-US" sz="1900">
                          <a:solidFill>
                            <a:srgbClr val="184173"/>
                          </a:solidFill>
                          <a:latin typeface="EB Garamond"/>
                        </a:rPr>
                        <a:t>Machine-Learning predictive models, K-nearest-neighbour and boosted decision tree,</a:t>
                      </a:r>
                      <a:endParaRPr lang="en-US" sz="1100"/>
                    </a:p>
                  </a:txBody>
                  <a:tcPr marL="133350" marR="133350" marT="133350" marB="133350" anchor="ctr">
                    <a:lnL w="38100" cap="flat" cmpd="sng" algn="ctr">
                      <a:solidFill>
                        <a:srgbClr val="153969"/>
                      </a:solidFill>
                      <a:prstDash val="solid"/>
                      <a:round/>
                      <a:headEnd type="none" w="med" len="med"/>
                      <a:tailEnd type="none" w="med" len="med"/>
                    </a:lnL>
                    <a:lnR w="38100" cap="flat" cmpd="sng" algn="ctr">
                      <a:solidFill>
                        <a:srgbClr val="153969"/>
                      </a:solidFill>
                      <a:prstDash val="solid"/>
                      <a:round/>
                      <a:headEnd type="none" w="med" len="med"/>
                      <a:tailEnd type="none" w="med" len="med"/>
                    </a:lnR>
                    <a:lnT w="38100" cap="flat" cmpd="sng" algn="ctr">
                      <a:solidFill>
                        <a:srgbClr val="153969"/>
                      </a:solidFill>
                      <a:prstDash val="solid"/>
                      <a:round/>
                      <a:headEnd type="none" w="med" len="med"/>
                      <a:tailEnd type="none" w="med" len="med"/>
                    </a:lnT>
                    <a:lnB w="38100" cap="flat" cmpd="sng" algn="ctr">
                      <a:solidFill>
                        <a:srgbClr val="153969"/>
                      </a:solidFill>
                      <a:prstDash val="solid"/>
                      <a:round/>
                      <a:headEnd type="none" w="med" len="med"/>
                      <a:tailEnd type="none" w="med" len="med"/>
                    </a:lnB>
                    <a:solidFill>
                      <a:srgbClr val="FFFFFF"/>
                    </a:solidFill>
                  </a:tcPr>
                </a:tc>
                <a:tc>
                  <a:txBody>
                    <a:bodyPr/>
                    <a:lstStyle/>
                    <a:p>
                      <a:pPr algn="l">
                        <a:lnSpc>
                          <a:spcPts val="2660"/>
                        </a:lnSpc>
                        <a:defRPr/>
                      </a:pPr>
                      <a:r>
                        <a:rPr lang="en-US" sz="1900">
                          <a:solidFill>
                            <a:srgbClr val="184173"/>
                          </a:solidFill>
                          <a:latin typeface="EB Garamond"/>
                        </a:rPr>
                        <a:t>crime types, geographic locations, time periods, and socio-economic factors.</a:t>
                      </a:r>
                      <a:endParaRPr lang="en-US" sz="1100"/>
                    </a:p>
                  </a:txBody>
                  <a:tcPr marL="133350" marR="133350" marT="133350" marB="133350" anchor="ctr">
                    <a:lnL w="38100" cap="flat" cmpd="sng" algn="ctr">
                      <a:solidFill>
                        <a:srgbClr val="153969"/>
                      </a:solidFill>
                      <a:prstDash val="solid"/>
                      <a:round/>
                      <a:headEnd type="none" w="med" len="med"/>
                      <a:tailEnd type="none" w="med" len="med"/>
                    </a:lnL>
                    <a:lnR w="38100" cap="flat" cmpd="sng" algn="ctr">
                      <a:solidFill>
                        <a:srgbClr val="153969"/>
                      </a:solidFill>
                      <a:prstDash val="solid"/>
                      <a:round/>
                      <a:headEnd type="none" w="med" len="med"/>
                      <a:tailEnd type="none" w="med" len="med"/>
                    </a:lnR>
                    <a:lnT w="38100" cap="flat" cmpd="sng" algn="ctr">
                      <a:solidFill>
                        <a:srgbClr val="153969"/>
                      </a:solidFill>
                      <a:prstDash val="solid"/>
                      <a:round/>
                      <a:headEnd type="none" w="med" len="med"/>
                      <a:tailEnd type="none" w="med" len="med"/>
                    </a:lnT>
                    <a:lnB w="38100" cap="flat" cmpd="sng" algn="ctr">
                      <a:solidFill>
                        <a:srgbClr val="153969"/>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924263">
                <a:tc>
                  <a:txBody>
                    <a:bodyPr/>
                    <a:lstStyle/>
                    <a:p>
                      <a:pPr algn="l">
                        <a:lnSpc>
                          <a:spcPts val="2660"/>
                        </a:lnSpc>
                        <a:defRPr/>
                      </a:pPr>
                      <a:r>
                        <a:rPr lang="en-US" sz="1900">
                          <a:solidFill>
                            <a:srgbClr val="184173"/>
                          </a:solidFill>
                          <a:latin typeface="EB Garamond Semi-Bold"/>
                        </a:rPr>
                        <a:t>Crime Prediction Using Decision Tree (J48) Classification Algorithm</a:t>
                      </a:r>
                      <a:endParaRPr lang="en-US" sz="1100"/>
                    </a:p>
                  </a:txBody>
                  <a:tcPr marL="133350" marR="133350" marT="133350" marB="133350" anchor="ctr">
                    <a:lnL w="38100" cap="flat" cmpd="sng" algn="ctr">
                      <a:solidFill>
                        <a:srgbClr val="153969"/>
                      </a:solidFill>
                      <a:prstDash val="solid"/>
                      <a:round/>
                      <a:headEnd type="none" w="med" len="med"/>
                      <a:tailEnd type="none" w="med" len="med"/>
                    </a:lnL>
                    <a:lnR w="38100" cap="flat" cmpd="sng" algn="ctr">
                      <a:solidFill>
                        <a:srgbClr val="153969"/>
                      </a:solidFill>
                      <a:prstDash val="solid"/>
                      <a:round/>
                      <a:headEnd type="none" w="med" len="med"/>
                      <a:tailEnd type="none" w="med" len="med"/>
                    </a:lnR>
                    <a:lnT w="38100" cap="flat" cmpd="sng" algn="ctr">
                      <a:solidFill>
                        <a:srgbClr val="153969"/>
                      </a:solidFill>
                      <a:prstDash val="solid"/>
                      <a:round/>
                      <a:headEnd type="none" w="med" len="med"/>
                      <a:tailEnd type="none" w="med" len="med"/>
                    </a:lnT>
                    <a:lnB w="38100" cap="flat" cmpd="sng" algn="ctr">
                      <a:solidFill>
                        <a:srgbClr val="153969"/>
                      </a:solidFill>
                      <a:prstDash val="solid"/>
                      <a:round/>
                      <a:headEnd type="none" w="med" len="med"/>
                      <a:tailEnd type="none" w="med" len="med"/>
                    </a:lnB>
                    <a:solidFill>
                      <a:srgbClr val="FFFFFF"/>
                    </a:solidFill>
                  </a:tcPr>
                </a:tc>
                <a:tc>
                  <a:txBody>
                    <a:bodyPr/>
                    <a:lstStyle/>
                    <a:p>
                      <a:pPr algn="l">
                        <a:lnSpc>
                          <a:spcPts val="2660"/>
                        </a:lnSpc>
                        <a:defRPr/>
                      </a:pPr>
                      <a:r>
                        <a:rPr lang="en-US" sz="1900">
                          <a:solidFill>
                            <a:srgbClr val="184173"/>
                          </a:solidFill>
                          <a:latin typeface="EB Garamond"/>
                        </a:rPr>
                        <a:t>Emmanuel Ahishakiye, Danison Taremwa, Elisha Opiyo</a:t>
                      </a:r>
                      <a:endParaRPr lang="en-US" sz="1100"/>
                    </a:p>
                  </a:txBody>
                  <a:tcPr marL="133350" marR="133350" marT="133350" marB="133350" anchor="ctr">
                    <a:lnL w="38100" cap="flat" cmpd="sng" algn="ctr">
                      <a:solidFill>
                        <a:srgbClr val="153969"/>
                      </a:solidFill>
                      <a:prstDash val="solid"/>
                      <a:round/>
                      <a:headEnd type="none" w="med" len="med"/>
                      <a:tailEnd type="none" w="med" len="med"/>
                    </a:lnL>
                    <a:lnR w="38100" cap="flat" cmpd="sng" algn="ctr">
                      <a:solidFill>
                        <a:srgbClr val="153969"/>
                      </a:solidFill>
                      <a:prstDash val="solid"/>
                      <a:round/>
                      <a:headEnd type="none" w="med" len="med"/>
                      <a:tailEnd type="none" w="med" len="med"/>
                    </a:lnR>
                    <a:lnT w="38100" cap="flat" cmpd="sng" algn="ctr">
                      <a:solidFill>
                        <a:srgbClr val="153969"/>
                      </a:solidFill>
                      <a:prstDash val="solid"/>
                      <a:round/>
                      <a:headEnd type="none" w="med" len="med"/>
                      <a:tailEnd type="none" w="med" len="med"/>
                    </a:lnT>
                    <a:lnB w="38100" cap="flat" cmpd="sng" algn="ctr">
                      <a:solidFill>
                        <a:srgbClr val="153969"/>
                      </a:solidFill>
                      <a:prstDash val="solid"/>
                      <a:round/>
                      <a:headEnd type="none" w="med" len="med"/>
                      <a:tailEnd type="none" w="med" len="med"/>
                    </a:lnB>
                    <a:solidFill>
                      <a:srgbClr val="FFFFFF"/>
                    </a:solidFill>
                  </a:tcPr>
                </a:tc>
                <a:tc>
                  <a:txBody>
                    <a:bodyPr/>
                    <a:lstStyle/>
                    <a:p>
                      <a:pPr algn="ctr">
                        <a:lnSpc>
                          <a:spcPts val="2660"/>
                        </a:lnSpc>
                        <a:defRPr/>
                      </a:pPr>
                      <a:r>
                        <a:rPr lang="en-US" sz="1900">
                          <a:solidFill>
                            <a:srgbClr val="184173"/>
                          </a:solidFill>
                          <a:latin typeface="EB Garamond"/>
                        </a:rPr>
                        <a:t>2017</a:t>
                      </a:r>
                      <a:endParaRPr lang="en-US" sz="1100"/>
                    </a:p>
                  </a:txBody>
                  <a:tcPr marL="133350" marR="133350" marT="133350" marB="133350" anchor="ctr">
                    <a:lnL w="38100" cap="flat" cmpd="sng" algn="ctr">
                      <a:solidFill>
                        <a:srgbClr val="153969"/>
                      </a:solidFill>
                      <a:prstDash val="solid"/>
                      <a:round/>
                      <a:headEnd type="none" w="med" len="med"/>
                      <a:tailEnd type="none" w="med" len="med"/>
                    </a:lnL>
                    <a:lnR w="38100" cap="flat" cmpd="sng" algn="ctr">
                      <a:solidFill>
                        <a:srgbClr val="153969"/>
                      </a:solidFill>
                      <a:prstDash val="solid"/>
                      <a:round/>
                      <a:headEnd type="none" w="med" len="med"/>
                      <a:tailEnd type="none" w="med" len="med"/>
                    </a:lnR>
                    <a:lnT w="38100" cap="flat" cmpd="sng" algn="ctr">
                      <a:solidFill>
                        <a:srgbClr val="153969"/>
                      </a:solidFill>
                      <a:prstDash val="solid"/>
                      <a:round/>
                      <a:headEnd type="none" w="med" len="med"/>
                      <a:tailEnd type="none" w="med" len="med"/>
                    </a:lnT>
                    <a:lnB w="38100" cap="flat" cmpd="sng" algn="ctr">
                      <a:solidFill>
                        <a:srgbClr val="153969"/>
                      </a:solidFill>
                      <a:prstDash val="solid"/>
                      <a:round/>
                      <a:headEnd type="none" w="med" len="med"/>
                      <a:tailEnd type="none" w="med" len="med"/>
                    </a:lnB>
                    <a:solidFill>
                      <a:srgbClr val="FFFFFF"/>
                    </a:solidFill>
                  </a:tcPr>
                </a:tc>
                <a:tc>
                  <a:txBody>
                    <a:bodyPr/>
                    <a:lstStyle/>
                    <a:p>
                      <a:pPr algn="l">
                        <a:lnSpc>
                          <a:spcPts val="2660"/>
                        </a:lnSpc>
                        <a:defRPr/>
                      </a:pPr>
                      <a:r>
                        <a:rPr lang="en-US" sz="1900">
                          <a:solidFill>
                            <a:srgbClr val="184173"/>
                          </a:solidFill>
                          <a:latin typeface="EB Garamond"/>
                        </a:rPr>
                        <a:t>Decision Tree classifier (J48),Multilayer Perceptron(MLP),Naive Bayes Classifier</a:t>
                      </a:r>
                      <a:endParaRPr lang="en-US" sz="1100"/>
                    </a:p>
                    <a:p>
                      <a:pPr>
                        <a:lnSpc>
                          <a:spcPts val="2660"/>
                        </a:lnSpc>
                      </a:pPr>
                      <a:r>
                        <a:rPr lang="en-US" sz="1900">
                          <a:solidFill>
                            <a:srgbClr val="184173"/>
                          </a:solidFill>
                          <a:latin typeface="EB Garamond"/>
                        </a:rPr>
                        <a:t>Support Vector Machines (SVM)</a:t>
                      </a:r>
                    </a:p>
                  </a:txBody>
                  <a:tcPr marL="133350" marR="133350" marT="133350" marB="133350" anchor="ctr">
                    <a:lnL w="38100" cap="flat" cmpd="sng" algn="ctr">
                      <a:solidFill>
                        <a:srgbClr val="153969"/>
                      </a:solidFill>
                      <a:prstDash val="solid"/>
                      <a:round/>
                      <a:headEnd type="none" w="med" len="med"/>
                      <a:tailEnd type="none" w="med" len="med"/>
                    </a:lnL>
                    <a:lnR w="38100" cap="flat" cmpd="sng" algn="ctr">
                      <a:solidFill>
                        <a:srgbClr val="153969"/>
                      </a:solidFill>
                      <a:prstDash val="solid"/>
                      <a:round/>
                      <a:headEnd type="none" w="med" len="med"/>
                      <a:tailEnd type="none" w="med" len="med"/>
                    </a:lnR>
                    <a:lnT w="38100" cap="flat" cmpd="sng" algn="ctr">
                      <a:solidFill>
                        <a:srgbClr val="153969"/>
                      </a:solidFill>
                      <a:prstDash val="solid"/>
                      <a:round/>
                      <a:headEnd type="none" w="med" len="med"/>
                      <a:tailEnd type="none" w="med" len="med"/>
                    </a:lnT>
                    <a:lnB w="38100" cap="flat" cmpd="sng" algn="ctr">
                      <a:solidFill>
                        <a:srgbClr val="153969"/>
                      </a:solidFill>
                      <a:prstDash val="solid"/>
                      <a:round/>
                      <a:headEnd type="none" w="med" len="med"/>
                      <a:tailEnd type="none" w="med" len="med"/>
                    </a:lnB>
                    <a:solidFill>
                      <a:srgbClr val="FFFFFF"/>
                    </a:solidFill>
                  </a:tcPr>
                </a:tc>
                <a:tc>
                  <a:txBody>
                    <a:bodyPr/>
                    <a:lstStyle/>
                    <a:p>
                      <a:pPr algn="l">
                        <a:lnSpc>
                          <a:spcPts val="2660"/>
                        </a:lnSpc>
                        <a:defRPr/>
                      </a:pPr>
                      <a:r>
                        <a:rPr lang="en-US" sz="1900">
                          <a:solidFill>
                            <a:srgbClr val="184173"/>
                          </a:solidFill>
                          <a:latin typeface="EB Garamond"/>
                        </a:rPr>
                        <a:t>Dataset features (crime types, locations, timestamps), model training criteria, decision tree depth, and splitting criteria. Evaluation metrics, such as accuracy and precision,</a:t>
                      </a:r>
                      <a:endParaRPr lang="en-US" sz="1100"/>
                    </a:p>
                  </a:txBody>
                  <a:tcPr marL="133350" marR="133350" marT="133350" marB="133350" anchor="ctr">
                    <a:lnL w="38100" cap="flat" cmpd="sng" algn="ctr">
                      <a:solidFill>
                        <a:srgbClr val="153969"/>
                      </a:solidFill>
                      <a:prstDash val="solid"/>
                      <a:round/>
                      <a:headEnd type="none" w="med" len="med"/>
                      <a:tailEnd type="none" w="med" len="med"/>
                    </a:lnL>
                    <a:lnR w="38100" cap="flat" cmpd="sng" algn="ctr">
                      <a:solidFill>
                        <a:srgbClr val="153969"/>
                      </a:solidFill>
                      <a:prstDash val="solid"/>
                      <a:round/>
                      <a:headEnd type="none" w="med" len="med"/>
                      <a:tailEnd type="none" w="med" len="med"/>
                    </a:lnR>
                    <a:lnT w="38100" cap="flat" cmpd="sng" algn="ctr">
                      <a:solidFill>
                        <a:srgbClr val="153969"/>
                      </a:solidFill>
                      <a:prstDash val="solid"/>
                      <a:round/>
                      <a:headEnd type="none" w="med" len="med"/>
                      <a:tailEnd type="none" w="med" len="med"/>
                    </a:lnT>
                    <a:lnB w="38100" cap="flat" cmpd="sng" algn="ctr">
                      <a:solidFill>
                        <a:srgbClr val="153969"/>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589541">
                <a:tc>
                  <a:txBody>
                    <a:bodyPr/>
                    <a:lstStyle/>
                    <a:p>
                      <a:pPr algn="l">
                        <a:lnSpc>
                          <a:spcPts val="2660"/>
                        </a:lnSpc>
                        <a:defRPr/>
                      </a:pPr>
                      <a:r>
                        <a:rPr lang="en-US" sz="1900">
                          <a:solidFill>
                            <a:srgbClr val="184173"/>
                          </a:solidFill>
                          <a:latin typeface="EB Garamond Semi-Bold"/>
                        </a:rPr>
                        <a:t>Using Machine Learning Algorithms to Analyze Crime Data</a:t>
                      </a:r>
                      <a:endParaRPr lang="en-US" sz="1100"/>
                    </a:p>
                  </a:txBody>
                  <a:tcPr marL="133350" marR="133350" marT="133350" marB="133350" anchor="ctr">
                    <a:lnL w="38100" cap="flat" cmpd="sng" algn="ctr">
                      <a:solidFill>
                        <a:srgbClr val="153969"/>
                      </a:solidFill>
                      <a:prstDash val="solid"/>
                      <a:round/>
                      <a:headEnd type="none" w="med" len="med"/>
                      <a:tailEnd type="none" w="med" len="med"/>
                    </a:lnL>
                    <a:lnR w="38100" cap="flat" cmpd="sng" algn="ctr">
                      <a:solidFill>
                        <a:srgbClr val="153969"/>
                      </a:solidFill>
                      <a:prstDash val="solid"/>
                      <a:round/>
                      <a:headEnd type="none" w="med" len="med"/>
                      <a:tailEnd type="none" w="med" len="med"/>
                    </a:lnR>
                    <a:lnT w="38100" cap="flat" cmpd="sng" algn="ctr">
                      <a:solidFill>
                        <a:srgbClr val="153969"/>
                      </a:solidFill>
                      <a:prstDash val="solid"/>
                      <a:round/>
                      <a:headEnd type="none" w="med" len="med"/>
                      <a:tailEnd type="none" w="med" len="med"/>
                    </a:lnT>
                    <a:lnB w="38100" cap="flat" cmpd="sng" algn="ctr">
                      <a:solidFill>
                        <a:srgbClr val="153969"/>
                      </a:solidFill>
                      <a:prstDash val="solid"/>
                      <a:round/>
                      <a:headEnd type="none" w="med" len="med"/>
                      <a:tailEnd type="none" w="med" len="med"/>
                    </a:lnB>
                    <a:solidFill>
                      <a:srgbClr val="FFFFFF"/>
                    </a:solidFill>
                  </a:tcPr>
                </a:tc>
                <a:tc>
                  <a:txBody>
                    <a:bodyPr/>
                    <a:lstStyle/>
                    <a:p>
                      <a:pPr algn="l">
                        <a:lnSpc>
                          <a:spcPts val="2660"/>
                        </a:lnSpc>
                        <a:defRPr/>
                      </a:pPr>
                      <a:r>
                        <a:rPr lang="en-US" sz="1900">
                          <a:solidFill>
                            <a:srgbClr val="184173"/>
                          </a:solidFill>
                          <a:latin typeface="EB Garamond"/>
                        </a:rPr>
                        <a:t>Lawrence McClendon,Natarajan Meghanathan</a:t>
                      </a:r>
                      <a:endParaRPr lang="en-US" sz="1100"/>
                    </a:p>
                  </a:txBody>
                  <a:tcPr marL="133350" marR="133350" marT="133350" marB="133350" anchor="ctr">
                    <a:lnL w="38100" cap="flat" cmpd="sng" algn="ctr">
                      <a:solidFill>
                        <a:srgbClr val="153969"/>
                      </a:solidFill>
                      <a:prstDash val="solid"/>
                      <a:round/>
                      <a:headEnd type="none" w="med" len="med"/>
                      <a:tailEnd type="none" w="med" len="med"/>
                    </a:lnL>
                    <a:lnR w="38100" cap="flat" cmpd="sng" algn="ctr">
                      <a:solidFill>
                        <a:srgbClr val="153969"/>
                      </a:solidFill>
                      <a:prstDash val="solid"/>
                      <a:round/>
                      <a:headEnd type="none" w="med" len="med"/>
                      <a:tailEnd type="none" w="med" len="med"/>
                    </a:lnR>
                    <a:lnT w="38100" cap="flat" cmpd="sng" algn="ctr">
                      <a:solidFill>
                        <a:srgbClr val="153969"/>
                      </a:solidFill>
                      <a:prstDash val="solid"/>
                      <a:round/>
                      <a:headEnd type="none" w="med" len="med"/>
                      <a:tailEnd type="none" w="med" len="med"/>
                    </a:lnT>
                    <a:lnB w="38100" cap="flat" cmpd="sng" algn="ctr">
                      <a:solidFill>
                        <a:srgbClr val="153969"/>
                      </a:solidFill>
                      <a:prstDash val="solid"/>
                      <a:round/>
                      <a:headEnd type="none" w="med" len="med"/>
                      <a:tailEnd type="none" w="med" len="med"/>
                    </a:lnB>
                    <a:solidFill>
                      <a:srgbClr val="FFFFFF"/>
                    </a:solidFill>
                  </a:tcPr>
                </a:tc>
                <a:tc>
                  <a:txBody>
                    <a:bodyPr/>
                    <a:lstStyle/>
                    <a:p>
                      <a:pPr algn="ctr">
                        <a:lnSpc>
                          <a:spcPts val="2660"/>
                        </a:lnSpc>
                        <a:defRPr/>
                      </a:pPr>
                      <a:r>
                        <a:rPr lang="en-US" sz="1900">
                          <a:solidFill>
                            <a:srgbClr val="184173"/>
                          </a:solidFill>
                          <a:latin typeface="EB Garamond"/>
                        </a:rPr>
                        <a:t>2015</a:t>
                      </a:r>
                      <a:endParaRPr lang="en-US" sz="1100"/>
                    </a:p>
                  </a:txBody>
                  <a:tcPr marL="133350" marR="133350" marT="133350" marB="133350" anchor="ctr">
                    <a:lnL w="38100" cap="flat" cmpd="sng" algn="ctr">
                      <a:solidFill>
                        <a:srgbClr val="153969"/>
                      </a:solidFill>
                      <a:prstDash val="solid"/>
                      <a:round/>
                      <a:headEnd type="none" w="med" len="med"/>
                      <a:tailEnd type="none" w="med" len="med"/>
                    </a:lnL>
                    <a:lnR w="38100" cap="flat" cmpd="sng" algn="ctr">
                      <a:solidFill>
                        <a:srgbClr val="153969"/>
                      </a:solidFill>
                      <a:prstDash val="solid"/>
                      <a:round/>
                      <a:headEnd type="none" w="med" len="med"/>
                      <a:tailEnd type="none" w="med" len="med"/>
                    </a:lnR>
                    <a:lnT w="38100" cap="flat" cmpd="sng" algn="ctr">
                      <a:solidFill>
                        <a:srgbClr val="153969"/>
                      </a:solidFill>
                      <a:prstDash val="solid"/>
                      <a:round/>
                      <a:headEnd type="none" w="med" len="med"/>
                      <a:tailEnd type="none" w="med" len="med"/>
                    </a:lnT>
                    <a:lnB w="38100" cap="flat" cmpd="sng" algn="ctr">
                      <a:solidFill>
                        <a:srgbClr val="153969"/>
                      </a:solidFill>
                      <a:prstDash val="solid"/>
                      <a:round/>
                      <a:headEnd type="none" w="med" len="med"/>
                      <a:tailEnd type="none" w="med" len="med"/>
                    </a:lnB>
                    <a:solidFill>
                      <a:srgbClr val="FFFFFF"/>
                    </a:solidFill>
                  </a:tcPr>
                </a:tc>
                <a:tc>
                  <a:txBody>
                    <a:bodyPr/>
                    <a:lstStyle/>
                    <a:p>
                      <a:pPr algn="l">
                        <a:lnSpc>
                          <a:spcPts val="2660"/>
                        </a:lnSpc>
                        <a:defRPr/>
                      </a:pPr>
                      <a:r>
                        <a:rPr lang="en-US" sz="1900">
                          <a:solidFill>
                            <a:srgbClr val="184173"/>
                          </a:solidFill>
                          <a:latin typeface="EB Garamond"/>
                        </a:rPr>
                        <a:t>Decision Trees, Support Vector Machines, K-Means, DBSCAN, Random Forest</a:t>
                      </a:r>
                      <a:endParaRPr lang="en-US" sz="1100"/>
                    </a:p>
                  </a:txBody>
                  <a:tcPr marL="133350" marR="133350" marT="133350" marB="133350" anchor="ctr">
                    <a:lnL w="38100" cap="flat" cmpd="sng" algn="ctr">
                      <a:solidFill>
                        <a:srgbClr val="153969"/>
                      </a:solidFill>
                      <a:prstDash val="solid"/>
                      <a:round/>
                      <a:headEnd type="none" w="med" len="med"/>
                      <a:tailEnd type="none" w="med" len="med"/>
                    </a:lnL>
                    <a:lnR w="38100" cap="flat" cmpd="sng" algn="ctr">
                      <a:solidFill>
                        <a:srgbClr val="153969"/>
                      </a:solidFill>
                      <a:prstDash val="solid"/>
                      <a:round/>
                      <a:headEnd type="none" w="med" len="med"/>
                      <a:tailEnd type="none" w="med" len="med"/>
                    </a:lnR>
                    <a:lnT w="38100" cap="flat" cmpd="sng" algn="ctr">
                      <a:solidFill>
                        <a:srgbClr val="153969"/>
                      </a:solidFill>
                      <a:prstDash val="solid"/>
                      <a:round/>
                      <a:headEnd type="none" w="med" len="med"/>
                      <a:tailEnd type="none" w="med" len="med"/>
                    </a:lnT>
                    <a:lnB w="38100" cap="flat" cmpd="sng" algn="ctr">
                      <a:solidFill>
                        <a:srgbClr val="153969"/>
                      </a:solidFill>
                      <a:prstDash val="solid"/>
                      <a:round/>
                      <a:headEnd type="none" w="med" len="med"/>
                      <a:tailEnd type="none" w="med" len="med"/>
                    </a:lnB>
                    <a:solidFill>
                      <a:srgbClr val="FFFFFF"/>
                    </a:solidFill>
                  </a:tcPr>
                </a:tc>
                <a:tc>
                  <a:txBody>
                    <a:bodyPr/>
                    <a:lstStyle/>
                    <a:p>
                      <a:pPr algn="l">
                        <a:lnSpc>
                          <a:spcPts val="2660"/>
                        </a:lnSpc>
                        <a:defRPr/>
                      </a:pPr>
                      <a:r>
                        <a:rPr lang="en-US" sz="1900" dirty="0">
                          <a:solidFill>
                            <a:srgbClr val="184173"/>
                          </a:solidFill>
                          <a:latin typeface="EB Garamond"/>
                        </a:rPr>
                        <a:t>Evaluating performance metrics, input features (crime types, locations, timestamps), model training duration,</a:t>
                      </a:r>
                      <a:endParaRPr lang="en-US" sz="1100" dirty="0"/>
                    </a:p>
                  </a:txBody>
                  <a:tcPr marL="133350" marR="133350" marT="133350" marB="133350" anchor="ctr">
                    <a:lnL w="38100" cap="flat" cmpd="sng" algn="ctr">
                      <a:solidFill>
                        <a:srgbClr val="153969"/>
                      </a:solidFill>
                      <a:prstDash val="solid"/>
                      <a:round/>
                      <a:headEnd type="none" w="med" len="med"/>
                      <a:tailEnd type="none" w="med" len="med"/>
                    </a:lnL>
                    <a:lnR w="38100" cap="flat" cmpd="sng" algn="ctr">
                      <a:solidFill>
                        <a:srgbClr val="153969"/>
                      </a:solidFill>
                      <a:prstDash val="solid"/>
                      <a:round/>
                      <a:headEnd type="none" w="med" len="med"/>
                      <a:tailEnd type="none" w="med" len="med"/>
                    </a:lnR>
                    <a:lnT w="38100" cap="flat" cmpd="sng" algn="ctr">
                      <a:solidFill>
                        <a:srgbClr val="153969"/>
                      </a:solidFill>
                      <a:prstDash val="solid"/>
                      <a:round/>
                      <a:headEnd type="none" w="med" len="med"/>
                      <a:tailEnd type="none" w="med" len="med"/>
                    </a:lnT>
                    <a:lnB w="38100" cap="flat" cmpd="sng" algn="ctr">
                      <a:solidFill>
                        <a:srgbClr val="153969"/>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3" name="Freeform 3"/>
          <p:cNvSpPr/>
          <p:nvPr/>
        </p:nvSpPr>
        <p:spPr>
          <a:xfrm>
            <a:off x="-3906183" y="-5668892"/>
            <a:ext cx="10812392" cy="10812392"/>
          </a:xfrm>
          <a:custGeom>
            <a:avLst/>
            <a:gdLst/>
            <a:ahLst/>
            <a:cxnLst/>
            <a:rect l="l" t="t" r="r" b="b"/>
            <a:pathLst>
              <a:path w="10812392" h="10812392">
                <a:moveTo>
                  <a:pt x="0" y="0"/>
                </a:moveTo>
                <a:lnTo>
                  <a:pt x="10812392" y="0"/>
                </a:lnTo>
                <a:lnTo>
                  <a:pt x="10812392" y="10812392"/>
                </a:lnTo>
                <a:lnTo>
                  <a:pt x="0" y="10812392"/>
                </a:lnTo>
                <a:lnTo>
                  <a:pt x="0" y="0"/>
                </a:lnTo>
                <a:close/>
              </a:path>
            </a:pathLst>
          </a:custGeom>
          <a:blipFill>
            <a:blip r:embed="rId2">
              <a:alphaModFix amt="47000"/>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3336417" y="4078153"/>
            <a:ext cx="5764383" cy="5764383"/>
          </a:xfrm>
          <a:custGeom>
            <a:avLst/>
            <a:gdLst/>
            <a:ahLst/>
            <a:cxnLst/>
            <a:rect l="l" t="t" r="r" b="b"/>
            <a:pathLst>
              <a:path w="5764383" h="5764383">
                <a:moveTo>
                  <a:pt x="0" y="0"/>
                </a:moveTo>
                <a:lnTo>
                  <a:pt x="5764383" y="0"/>
                </a:lnTo>
                <a:lnTo>
                  <a:pt x="5764383" y="5764383"/>
                </a:lnTo>
                <a:lnTo>
                  <a:pt x="0" y="5764383"/>
                </a:lnTo>
                <a:lnTo>
                  <a:pt x="0" y="0"/>
                </a:lnTo>
                <a:close/>
              </a:path>
            </a:pathLst>
          </a:custGeom>
          <a:blipFill>
            <a:blip r:embed="rId4">
              <a:alphaModFix amt="30000"/>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0" y="7404809"/>
            <a:ext cx="5764383" cy="5764383"/>
          </a:xfrm>
          <a:custGeom>
            <a:avLst/>
            <a:gdLst/>
            <a:ahLst/>
            <a:cxnLst/>
            <a:rect l="l" t="t" r="r" b="b"/>
            <a:pathLst>
              <a:path w="5764383" h="5764383">
                <a:moveTo>
                  <a:pt x="0" y="0"/>
                </a:moveTo>
                <a:lnTo>
                  <a:pt x="5764383" y="0"/>
                </a:lnTo>
                <a:lnTo>
                  <a:pt x="5764383" y="5764382"/>
                </a:lnTo>
                <a:lnTo>
                  <a:pt x="0" y="5764382"/>
                </a:lnTo>
                <a:lnTo>
                  <a:pt x="0" y="0"/>
                </a:lnTo>
                <a:close/>
              </a:path>
            </a:pathLst>
          </a:custGeom>
          <a:blipFill>
            <a:blip r:embed="rId6">
              <a:alphaModFix amt="51000"/>
              <a:extLst>
                <a:ext uri="{96DAC541-7B7A-43D3-8B79-37D633B846F1}">
                  <asvg:svgBlip xmlns:asvg="http://schemas.microsoft.com/office/drawing/2016/SVG/main" xmlns="" r:embed="rId7"/>
                </a:ext>
              </a:extLst>
            </a:blip>
            <a:stretch>
              <a:fillRect/>
            </a:stretch>
          </a:blipFill>
        </p:spPr>
      </p:sp>
      <p:sp>
        <p:nvSpPr>
          <p:cNvPr id="6" name="TextBox 6"/>
          <p:cNvSpPr txBox="1"/>
          <p:nvPr/>
        </p:nvSpPr>
        <p:spPr>
          <a:xfrm>
            <a:off x="243326" y="-114300"/>
            <a:ext cx="18331204" cy="1028688"/>
          </a:xfrm>
          <a:prstGeom prst="rect">
            <a:avLst/>
          </a:prstGeom>
        </p:spPr>
        <p:txBody>
          <a:bodyPr lIns="0" tIns="0" rIns="0" bIns="0" rtlCol="0" anchor="t">
            <a:spAutoFit/>
          </a:bodyPr>
          <a:lstStyle/>
          <a:p>
            <a:pPr algn="l">
              <a:lnSpc>
                <a:spcPts val="8400"/>
              </a:lnSpc>
            </a:pPr>
            <a:r>
              <a:rPr lang="en-US" sz="6000">
                <a:solidFill>
                  <a:srgbClr val="184173"/>
                </a:solidFill>
                <a:latin typeface="Cinzel Decorative Bold"/>
              </a:rPr>
              <a:t> Literature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665855">
            <a:off x="-6956044" y="847580"/>
            <a:ext cx="13912087" cy="12173076"/>
            <a:chOff x="0" y="0"/>
            <a:chExt cx="812800" cy="711200"/>
          </a:xfrm>
        </p:grpSpPr>
        <p:sp>
          <p:nvSpPr>
            <p:cNvPr id="3" name="Freeform 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C25959">
                <a:alpha val="31765"/>
              </a:srgbClr>
            </a:solidFill>
            <a:ln cap="sq">
              <a:noFill/>
              <a:prstDash val="solid"/>
              <a:miter/>
            </a:ln>
          </p:spPr>
        </p:sp>
        <p:sp>
          <p:nvSpPr>
            <p:cNvPr id="4" name="TextBox 4"/>
            <p:cNvSpPr txBox="1"/>
            <p:nvPr/>
          </p:nvSpPr>
          <p:spPr>
            <a:xfrm>
              <a:off x="127000" y="301625"/>
              <a:ext cx="558800" cy="358775"/>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rot="8433751">
            <a:off x="12681905" y="1648542"/>
            <a:ext cx="10005619" cy="10118616"/>
            <a:chOff x="0" y="0"/>
            <a:chExt cx="812800" cy="821979"/>
          </a:xfrm>
        </p:grpSpPr>
        <p:sp>
          <p:nvSpPr>
            <p:cNvPr id="6" name="Freeform 6"/>
            <p:cNvSpPr/>
            <p:nvPr/>
          </p:nvSpPr>
          <p:spPr>
            <a:xfrm>
              <a:off x="0" y="0"/>
              <a:ext cx="812800" cy="821979"/>
            </a:xfrm>
            <a:custGeom>
              <a:avLst/>
              <a:gdLst/>
              <a:ahLst/>
              <a:cxnLst/>
              <a:rect l="l" t="t" r="r" b="b"/>
              <a:pathLst>
                <a:path w="812800" h="821979">
                  <a:moveTo>
                    <a:pt x="406400" y="821979"/>
                  </a:moveTo>
                  <a:lnTo>
                    <a:pt x="812800" y="0"/>
                  </a:lnTo>
                  <a:lnTo>
                    <a:pt x="0" y="0"/>
                  </a:lnTo>
                  <a:lnTo>
                    <a:pt x="406400" y="821979"/>
                  </a:lnTo>
                  <a:close/>
                </a:path>
              </a:pathLst>
            </a:custGeom>
            <a:solidFill>
              <a:srgbClr val="153969">
                <a:alpha val="32941"/>
              </a:srgbClr>
            </a:solidFill>
          </p:spPr>
        </p:sp>
        <p:sp>
          <p:nvSpPr>
            <p:cNvPr id="7" name="TextBox 7"/>
            <p:cNvSpPr txBox="1"/>
            <p:nvPr/>
          </p:nvSpPr>
          <p:spPr>
            <a:xfrm>
              <a:off x="127000" y="30138"/>
              <a:ext cx="558800" cy="410208"/>
            </a:xfrm>
            <a:prstGeom prst="rect">
              <a:avLst/>
            </a:prstGeom>
          </p:spPr>
          <p:txBody>
            <a:bodyPr lIns="50800" tIns="50800" rIns="50800" bIns="50800" rtlCol="0" anchor="ctr"/>
            <a:lstStyle/>
            <a:p>
              <a:pPr algn="ctr">
                <a:lnSpc>
                  <a:spcPts val="2100"/>
                </a:lnSpc>
              </a:pPr>
              <a:endParaRPr/>
            </a:p>
          </p:txBody>
        </p:sp>
      </p:grpSp>
      <p:sp>
        <p:nvSpPr>
          <p:cNvPr id="11" name="TextBox 11"/>
          <p:cNvSpPr txBox="1"/>
          <p:nvPr/>
        </p:nvSpPr>
        <p:spPr>
          <a:xfrm>
            <a:off x="799098" y="496558"/>
            <a:ext cx="18288000" cy="1194558"/>
          </a:xfrm>
          <a:prstGeom prst="rect">
            <a:avLst/>
          </a:prstGeom>
        </p:spPr>
        <p:txBody>
          <a:bodyPr wrap="square" lIns="0" tIns="0" rIns="0" bIns="0" rtlCol="0" anchor="t">
            <a:spAutoFit/>
          </a:bodyPr>
          <a:lstStyle/>
          <a:p>
            <a:pPr>
              <a:lnSpc>
                <a:spcPts val="10500"/>
              </a:lnSpc>
            </a:pPr>
            <a:r>
              <a:rPr lang="en-US" sz="6000" dirty="0">
                <a:solidFill>
                  <a:srgbClr val="184173"/>
                </a:solidFill>
                <a:latin typeface="Blacker Sans Display Bold"/>
              </a:rPr>
              <a:t>Comparison of Existing and Proposed System</a:t>
            </a:r>
          </a:p>
        </p:txBody>
      </p:sp>
      <p:graphicFrame>
        <p:nvGraphicFramePr>
          <p:cNvPr id="8" name="Table 7">
            <a:extLst>
              <a:ext uri="{FF2B5EF4-FFF2-40B4-BE49-F238E27FC236}">
                <a16:creationId xmlns:a16="http://schemas.microsoft.com/office/drawing/2014/main" id="{67094828-64CA-D9BF-8FF0-AC7D661448C7}"/>
              </a:ext>
            </a:extLst>
          </p:cNvPr>
          <p:cNvGraphicFramePr>
            <a:graphicFrameLocks noGrp="1"/>
          </p:cNvGraphicFramePr>
          <p:nvPr>
            <p:extLst>
              <p:ext uri="{D42A27DB-BD31-4B8C-83A1-F6EECF244321}">
                <p14:modId xmlns:p14="http://schemas.microsoft.com/office/powerpoint/2010/main" val="334937777"/>
              </p:ext>
            </p:extLst>
          </p:nvPr>
        </p:nvGraphicFramePr>
        <p:xfrm>
          <a:off x="533400" y="1866900"/>
          <a:ext cx="17373600" cy="7923542"/>
        </p:xfrm>
        <a:graphic>
          <a:graphicData uri="http://schemas.openxmlformats.org/drawingml/2006/table">
            <a:tbl>
              <a:tblPr firstRow="1" bandRow="1">
                <a:tableStyleId>{21E4AEA4-8DFA-4A89-87EB-49C32662AFE0}</a:tableStyleId>
              </a:tblPr>
              <a:tblGrid>
                <a:gridCol w="3657600">
                  <a:extLst>
                    <a:ext uri="{9D8B030D-6E8A-4147-A177-3AD203B41FA5}">
                      <a16:colId xmlns:a16="http://schemas.microsoft.com/office/drawing/2014/main" val="1254421495"/>
                    </a:ext>
                  </a:extLst>
                </a:gridCol>
                <a:gridCol w="6553200">
                  <a:extLst>
                    <a:ext uri="{9D8B030D-6E8A-4147-A177-3AD203B41FA5}">
                      <a16:colId xmlns:a16="http://schemas.microsoft.com/office/drawing/2014/main" val="1735730808"/>
                    </a:ext>
                  </a:extLst>
                </a:gridCol>
                <a:gridCol w="7162800">
                  <a:extLst>
                    <a:ext uri="{9D8B030D-6E8A-4147-A177-3AD203B41FA5}">
                      <a16:colId xmlns:a16="http://schemas.microsoft.com/office/drawing/2014/main" val="1132360150"/>
                    </a:ext>
                  </a:extLst>
                </a:gridCol>
              </a:tblGrid>
              <a:tr h="720598">
                <a:tc>
                  <a:txBody>
                    <a:bodyPr/>
                    <a:lstStyle/>
                    <a:p>
                      <a:pPr algn="ctr" fontAlgn="b">
                        <a:lnSpc>
                          <a:spcPct val="100000"/>
                        </a:lnSpc>
                      </a:pPr>
                      <a:r>
                        <a:rPr lang="en-IN" sz="2500" b="0" i="0" u="none" strike="noStrike" dirty="0">
                          <a:solidFill>
                            <a:srgbClr val="000000"/>
                          </a:solidFill>
                          <a:effectLst/>
                          <a:latin typeface="EB Garamond" panose="00000500000000000000" pitchFamily="2" charset="0"/>
                          <a:ea typeface="EB Garamond" panose="00000500000000000000" pitchFamily="2" charset="0"/>
                        </a:rPr>
                        <a:t> Aspect </a:t>
                      </a:r>
                    </a:p>
                  </a:txBody>
                  <a:tcPr marL="7620" marR="7620" marT="7620" marB="0" anchor="ctr"/>
                </a:tc>
                <a:tc>
                  <a:txBody>
                    <a:bodyPr/>
                    <a:lstStyle/>
                    <a:p>
                      <a:pPr algn="ctr" fontAlgn="b">
                        <a:lnSpc>
                          <a:spcPct val="100000"/>
                        </a:lnSpc>
                      </a:pPr>
                      <a:r>
                        <a:rPr lang="en-IN" sz="2500" b="0" i="0" u="none" strike="noStrike">
                          <a:solidFill>
                            <a:srgbClr val="000000"/>
                          </a:solidFill>
                          <a:effectLst/>
                          <a:latin typeface="EB Garamond" panose="00000500000000000000" pitchFamily="2" charset="0"/>
                          <a:ea typeface="EB Garamond" panose="00000500000000000000" pitchFamily="2" charset="0"/>
                        </a:rPr>
                        <a:t>Existing Approach </a:t>
                      </a:r>
                    </a:p>
                  </a:txBody>
                  <a:tcPr marL="7620" marR="7620" marT="7620" marB="0" anchor="ctr"/>
                </a:tc>
                <a:tc>
                  <a:txBody>
                    <a:bodyPr/>
                    <a:lstStyle/>
                    <a:p>
                      <a:pPr algn="ctr" fontAlgn="b">
                        <a:lnSpc>
                          <a:spcPct val="100000"/>
                        </a:lnSpc>
                      </a:pPr>
                      <a:r>
                        <a:rPr lang="en-IN" sz="2500" b="0" i="0" u="none" strike="noStrike">
                          <a:solidFill>
                            <a:srgbClr val="000000"/>
                          </a:solidFill>
                          <a:effectLst/>
                          <a:latin typeface="EB Garamond" panose="00000500000000000000" pitchFamily="2" charset="0"/>
                          <a:ea typeface="EB Garamond" panose="00000500000000000000" pitchFamily="2" charset="0"/>
                        </a:rPr>
                        <a:t> Proposed Approach</a:t>
                      </a:r>
                    </a:p>
                  </a:txBody>
                  <a:tcPr marL="7620" marR="7620" marT="7620" marB="0" anchor="ctr"/>
                </a:tc>
                <a:extLst>
                  <a:ext uri="{0D108BD9-81ED-4DB2-BD59-A6C34878D82A}">
                    <a16:rowId xmlns:a16="http://schemas.microsoft.com/office/drawing/2014/main" val="3278694501"/>
                  </a:ext>
                </a:extLst>
              </a:tr>
              <a:tr h="847899">
                <a:tc>
                  <a:txBody>
                    <a:bodyPr/>
                    <a:lstStyle/>
                    <a:p>
                      <a:pPr algn="ctr" fontAlgn="b">
                        <a:lnSpc>
                          <a:spcPct val="100000"/>
                        </a:lnSpc>
                      </a:pPr>
                      <a:r>
                        <a:rPr lang="en-IN" sz="2500" b="0" i="0" u="none" strike="noStrike" dirty="0">
                          <a:solidFill>
                            <a:srgbClr val="000000"/>
                          </a:solidFill>
                          <a:effectLst/>
                          <a:latin typeface="EB Garamond" panose="00000500000000000000" pitchFamily="2" charset="0"/>
                          <a:ea typeface="EB Garamond" panose="00000500000000000000" pitchFamily="2" charset="0"/>
                        </a:rPr>
                        <a:t>Input Representation </a:t>
                      </a:r>
                    </a:p>
                  </a:txBody>
                  <a:tcPr marL="7620" marR="7620" marT="7620" marB="0" anchor="ctr"/>
                </a:tc>
                <a:tc>
                  <a:txBody>
                    <a:bodyPr/>
                    <a:lstStyle/>
                    <a:p>
                      <a:pPr algn="ctr" fontAlgn="b">
                        <a:lnSpc>
                          <a:spcPct val="100000"/>
                        </a:lnSpc>
                      </a:pPr>
                      <a:r>
                        <a:rPr lang="en-IN" sz="2500" b="0" i="0" u="none" strike="noStrike" dirty="0">
                          <a:solidFill>
                            <a:srgbClr val="000000"/>
                          </a:solidFill>
                          <a:effectLst/>
                          <a:latin typeface="EB Garamond" panose="00000500000000000000" pitchFamily="2" charset="0"/>
                          <a:ea typeface="EB Garamond" panose="00000500000000000000" pitchFamily="2" charset="0"/>
                        </a:rPr>
                        <a:t>Relied on hand-crafted features like </a:t>
                      </a:r>
                      <a:r>
                        <a:rPr lang="en-IN" sz="2500" b="0" i="0" u="none" strike="noStrike" dirty="0" err="1">
                          <a:solidFill>
                            <a:srgbClr val="000000"/>
                          </a:solidFill>
                          <a:effectLst/>
                          <a:latin typeface="EB Garamond" panose="00000500000000000000" pitchFamily="2" charset="0"/>
                          <a:ea typeface="EB Garamond" panose="00000500000000000000" pitchFamily="2" charset="0"/>
                        </a:rPr>
                        <a:t>MFCC</a:t>
                      </a:r>
                      <a:r>
                        <a:rPr lang="en-IN" sz="2500" b="0" i="0" u="none" strike="noStrike" dirty="0">
                          <a:solidFill>
                            <a:srgbClr val="000000"/>
                          </a:solidFill>
                          <a:effectLst/>
                          <a:latin typeface="EB Garamond" panose="00000500000000000000" pitchFamily="2" charset="0"/>
                          <a:ea typeface="EB Garamond" panose="00000500000000000000" pitchFamily="2" charset="0"/>
                        </a:rPr>
                        <a:t>, </a:t>
                      </a:r>
                      <a:r>
                        <a:rPr lang="en-IN" sz="2500" b="0" i="0" u="none" strike="noStrike" dirty="0" err="1">
                          <a:solidFill>
                            <a:srgbClr val="000000"/>
                          </a:solidFill>
                          <a:effectLst/>
                          <a:latin typeface="EB Garamond" panose="00000500000000000000" pitchFamily="2" charset="0"/>
                          <a:ea typeface="EB Garamond" panose="00000500000000000000" pitchFamily="2" charset="0"/>
                        </a:rPr>
                        <a:t>CQT</a:t>
                      </a:r>
                      <a:r>
                        <a:rPr lang="en-IN" sz="2500" b="0" i="0" u="none" strike="noStrike" dirty="0">
                          <a:solidFill>
                            <a:srgbClr val="000000"/>
                          </a:solidFill>
                          <a:effectLst/>
                          <a:latin typeface="EB Garamond" panose="00000500000000000000" pitchFamily="2" charset="0"/>
                          <a:ea typeface="EB Garamond" panose="00000500000000000000" pitchFamily="2" charset="0"/>
                        </a:rPr>
                        <a:t>, and FFT </a:t>
                      </a:r>
                    </a:p>
                  </a:txBody>
                  <a:tcPr marL="7620" marR="7620" marT="7620" marB="0" anchor="ctr"/>
                </a:tc>
                <a:tc>
                  <a:txBody>
                    <a:bodyPr/>
                    <a:lstStyle/>
                    <a:p>
                      <a:pPr algn="ctr" fontAlgn="ctr">
                        <a:lnSpc>
                          <a:spcPct val="100000"/>
                        </a:lnSpc>
                      </a:pPr>
                      <a:r>
                        <a:rPr lang="en-IN" sz="2500" b="0" i="0" u="none" strike="noStrike" dirty="0">
                          <a:solidFill>
                            <a:srgbClr val="000000"/>
                          </a:solidFill>
                          <a:effectLst/>
                          <a:latin typeface="EB Garamond" panose="00000500000000000000" pitchFamily="2" charset="0"/>
                          <a:ea typeface="EB Garamond" panose="00000500000000000000" pitchFamily="2" charset="0"/>
                        </a:rPr>
                        <a:t>Leverages </a:t>
                      </a:r>
                      <a:r>
                        <a:rPr lang="en-IN" sz="2500" b="0" i="0" u="none" strike="noStrike" dirty="0" err="1">
                          <a:solidFill>
                            <a:srgbClr val="000000"/>
                          </a:solidFill>
                          <a:effectLst/>
                          <a:latin typeface="EB Garamond" panose="00000500000000000000" pitchFamily="2" charset="0"/>
                          <a:ea typeface="EB Garamond" panose="00000500000000000000" pitchFamily="2" charset="0"/>
                        </a:rPr>
                        <a:t>2D</a:t>
                      </a:r>
                      <a:r>
                        <a:rPr lang="en-IN" sz="2500" b="0" i="0" u="none" strike="noStrike" dirty="0">
                          <a:solidFill>
                            <a:srgbClr val="000000"/>
                          </a:solidFill>
                          <a:effectLst/>
                          <a:latin typeface="EB Garamond" panose="00000500000000000000" pitchFamily="2" charset="0"/>
                          <a:ea typeface="EB Garamond" panose="00000500000000000000" pitchFamily="2" charset="0"/>
                        </a:rPr>
                        <a:t> visual representations (heat maps, choropleth maps) as input </a:t>
                      </a:r>
                    </a:p>
                  </a:txBody>
                  <a:tcPr marL="7620" marR="7620" marT="7620" marB="0" anchor="ctr"/>
                </a:tc>
                <a:extLst>
                  <a:ext uri="{0D108BD9-81ED-4DB2-BD59-A6C34878D82A}">
                    <a16:rowId xmlns:a16="http://schemas.microsoft.com/office/drawing/2014/main" val="813303767"/>
                  </a:ext>
                </a:extLst>
              </a:tr>
              <a:tr h="847899">
                <a:tc>
                  <a:txBody>
                    <a:bodyPr/>
                    <a:lstStyle/>
                    <a:p>
                      <a:pPr algn="ctr" fontAlgn="b">
                        <a:lnSpc>
                          <a:spcPct val="100000"/>
                        </a:lnSpc>
                      </a:pPr>
                      <a:r>
                        <a:rPr lang="en-IN" sz="2500" b="0" i="0" u="none" strike="noStrike" dirty="0">
                          <a:solidFill>
                            <a:srgbClr val="000000"/>
                          </a:solidFill>
                          <a:effectLst/>
                          <a:latin typeface="EB Garamond" panose="00000500000000000000" pitchFamily="2" charset="0"/>
                          <a:ea typeface="EB Garamond" panose="00000500000000000000" pitchFamily="2" charset="0"/>
                        </a:rPr>
                        <a:t>Feature Extraction </a:t>
                      </a:r>
                    </a:p>
                  </a:txBody>
                  <a:tcPr marL="7620" marR="7620" marT="7620" marB="0" anchor="ctr"/>
                </a:tc>
                <a:tc>
                  <a:txBody>
                    <a:bodyPr/>
                    <a:lstStyle/>
                    <a:p>
                      <a:pPr algn="ctr" fontAlgn="b">
                        <a:lnSpc>
                          <a:spcPct val="100000"/>
                        </a:lnSpc>
                      </a:pPr>
                      <a:r>
                        <a:rPr lang="en-IN" sz="2500" b="0" i="0" u="none" strike="noStrike" dirty="0">
                          <a:solidFill>
                            <a:srgbClr val="000000"/>
                          </a:solidFill>
                          <a:effectLst/>
                          <a:latin typeface="EB Garamond" panose="00000500000000000000" pitchFamily="2" charset="0"/>
                          <a:ea typeface="EB Garamond" panose="00000500000000000000" pitchFamily="2" charset="0"/>
                        </a:rPr>
                        <a:t>Utilized traditional signal processing and manual feature engineering </a:t>
                      </a:r>
                    </a:p>
                  </a:txBody>
                  <a:tcPr marL="7620" marR="7620" marT="7620" marB="0" anchor="ctr"/>
                </a:tc>
                <a:tc>
                  <a:txBody>
                    <a:bodyPr/>
                    <a:lstStyle/>
                    <a:p>
                      <a:pPr algn="ctr" fontAlgn="ctr">
                        <a:lnSpc>
                          <a:spcPct val="100000"/>
                        </a:lnSpc>
                      </a:pPr>
                      <a:r>
                        <a:rPr lang="en-IN" sz="2500" b="0" i="0" u="none" strike="noStrike">
                          <a:solidFill>
                            <a:srgbClr val="000000"/>
                          </a:solidFill>
                          <a:effectLst/>
                          <a:latin typeface="EB Garamond" panose="00000500000000000000" pitchFamily="2" charset="0"/>
                          <a:ea typeface="EB Garamond" panose="00000500000000000000" pitchFamily="2" charset="0"/>
                        </a:rPr>
                        <a:t>Automatically learns relevant features from raw data using 2D-CNNs </a:t>
                      </a:r>
                    </a:p>
                  </a:txBody>
                  <a:tcPr marL="7620" marR="7620" marT="7620" marB="0" anchor="ctr"/>
                </a:tc>
                <a:extLst>
                  <a:ext uri="{0D108BD9-81ED-4DB2-BD59-A6C34878D82A}">
                    <a16:rowId xmlns:a16="http://schemas.microsoft.com/office/drawing/2014/main" val="2607942361"/>
                  </a:ext>
                </a:extLst>
              </a:tr>
              <a:tr h="847899">
                <a:tc>
                  <a:txBody>
                    <a:bodyPr/>
                    <a:lstStyle/>
                    <a:p>
                      <a:pPr algn="ctr" fontAlgn="b">
                        <a:lnSpc>
                          <a:spcPct val="100000"/>
                        </a:lnSpc>
                      </a:pPr>
                      <a:r>
                        <a:rPr lang="en-IN" sz="2500" b="0" i="0" u="none" strike="noStrike">
                          <a:solidFill>
                            <a:srgbClr val="000000"/>
                          </a:solidFill>
                          <a:effectLst/>
                          <a:latin typeface="EB Garamond" panose="00000500000000000000" pitchFamily="2" charset="0"/>
                          <a:ea typeface="EB Garamond" panose="00000500000000000000" pitchFamily="2" charset="0"/>
                        </a:rPr>
                        <a:t>Model Architecture </a:t>
                      </a:r>
                    </a:p>
                  </a:txBody>
                  <a:tcPr marL="7620" marR="7620" marT="7620" marB="0" anchor="ctr"/>
                </a:tc>
                <a:tc>
                  <a:txBody>
                    <a:bodyPr/>
                    <a:lstStyle/>
                    <a:p>
                      <a:pPr algn="ctr" fontAlgn="b">
                        <a:lnSpc>
                          <a:spcPct val="100000"/>
                        </a:lnSpc>
                      </a:pPr>
                      <a:r>
                        <a:rPr lang="en-IN" sz="2500" b="0" i="0" u="none" strike="noStrike" dirty="0">
                          <a:solidFill>
                            <a:srgbClr val="000000"/>
                          </a:solidFill>
                          <a:effectLst/>
                          <a:latin typeface="EB Garamond" panose="00000500000000000000" pitchFamily="2" charset="0"/>
                          <a:ea typeface="EB Garamond" panose="00000500000000000000" pitchFamily="2" charset="0"/>
                        </a:rPr>
                        <a:t>Employed simple linear models (</a:t>
                      </a:r>
                      <a:r>
                        <a:rPr lang="en-IN" sz="2500" b="0" i="0" u="none" strike="noStrike" dirty="0" err="1">
                          <a:solidFill>
                            <a:srgbClr val="000000"/>
                          </a:solidFill>
                          <a:effectLst/>
                          <a:latin typeface="EB Garamond" panose="00000500000000000000" pitchFamily="2" charset="0"/>
                          <a:ea typeface="EB Garamond" panose="00000500000000000000" pitchFamily="2" charset="0"/>
                        </a:rPr>
                        <a:t>Softmax</a:t>
                      </a:r>
                      <a:r>
                        <a:rPr lang="en-IN" sz="2500" b="0" i="0" u="none" strike="noStrike" dirty="0">
                          <a:solidFill>
                            <a:srgbClr val="000000"/>
                          </a:solidFill>
                          <a:effectLst/>
                          <a:latin typeface="EB Garamond" panose="00000500000000000000" pitchFamily="2" charset="0"/>
                          <a:ea typeface="EB Garamond" panose="00000500000000000000" pitchFamily="2" charset="0"/>
                        </a:rPr>
                        <a:t> Regression, </a:t>
                      </a:r>
                      <a:r>
                        <a:rPr lang="en-IN" sz="2500" b="0" i="0" u="none" strike="noStrike" dirty="0" err="1">
                          <a:solidFill>
                            <a:srgbClr val="000000"/>
                          </a:solidFill>
                          <a:effectLst/>
                          <a:latin typeface="EB Garamond" panose="00000500000000000000" pitchFamily="2" charset="0"/>
                          <a:ea typeface="EB Garamond" panose="00000500000000000000" pitchFamily="2" charset="0"/>
                        </a:rPr>
                        <a:t>MLP</a:t>
                      </a:r>
                      <a:r>
                        <a:rPr lang="en-IN" sz="2500" b="0" i="0" u="none" strike="noStrike" dirty="0">
                          <a:solidFill>
                            <a:srgbClr val="000000"/>
                          </a:solidFill>
                          <a:effectLst/>
                          <a:latin typeface="EB Garamond" panose="00000500000000000000" pitchFamily="2" charset="0"/>
                          <a:ea typeface="EB Garamond" panose="00000500000000000000" pitchFamily="2" charset="0"/>
                        </a:rPr>
                        <a:t>) </a:t>
                      </a:r>
                    </a:p>
                  </a:txBody>
                  <a:tcPr marL="7620" marR="7620" marT="7620" marB="0" anchor="ctr"/>
                </a:tc>
                <a:tc>
                  <a:txBody>
                    <a:bodyPr/>
                    <a:lstStyle/>
                    <a:p>
                      <a:pPr algn="ctr" fontAlgn="ctr">
                        <a:lnSpc>
                          <a:spcPct val="100000"/>
                        </a:lnSpc>
                      </a:pPr>
                      <a:r>
                        <a:rPr lang="en-IN" sz="2500" b="0" i="0" u="none" strike="noStrike">
                          <a:solidFill>
                            <a:srgbClr val="000000"/>
                          </a:solidFill>
                          <a:effectLst/>
                          <a:latin typeface="EB Garamond" panose="00000500000000000000" pitchFamily="2" charset="0"/>
                          <a:ea typeface="EB Garamond" panose="00000500000000000000" pitchFamily="2" charset="0"/>
                        </a:rPr>
                        <a:t>Utilizes powerful 2D Convolutional Neural Networks (2D-CNNs) </a:t>
                      </a:r>
                    </a:p>
                  </a:txBody>
                  <a:tcPr marL="7620" marR="7620" marT="7620" marB="0" anchor="ctr"/>
                </a:tc>
                <a:extLst>
                  <a:ext uri="{0D108BD9-81ED-4DB2-BD59-A6C34878D82A}">
                    <a16:rowId xmlns:a16="http://schemas.microsoft.com/office/drawing/2014/main" val="162845839"/>
                  </a:ext>
                </a:extLst>
              </a:tr>
              <a:tr h="847899">
                <a:tc>
                  <a:txBody>
                    <a:bodyPr/>
                    <a:lstStyle/>
                    <a:p>
                      <a:pPr algn="ctr" fontAlgn="b">
                        <a:lnSpc>
                          <a:spcPct val="100000"/>
                        </a:lnSpc>
                      </a:pPr>
                      <a:r>
                        <a:rPr lang="en-IN" sz="2500" b="0" i="0" u="none" strike="noStrike">
                          <a:solidFill>
                            <a:srgbClr val="000000"/>
                          </a:solidFill>
                          <a:effectLst/>
                          <a:latin typeface="EB Garamond" panose="00000500000000000000" pitchFamily="2" charset="0"/>
                          <a:ea typeface="EB Garamond" panose="00000500000000000000" pitchFamily="2" charset="0"/>
                        </a:rPr>
                        <a:t>Temporal Modeling </a:t>
                      </a:r>
                    </a:p>
                  </a:txBody>
                  <a:tcPr marL="7620" marR="7620" marT="7620" marB="0" anchor="ctr"/>
                </a:tc>
                <a:tc>
                  <a:txBody>
                    <a:bodyPr/>
                    <a:lstStyle/>
                    <a:p>
                      <a:pPr algn="ctr" fontAlgn="b">
                        <a:lnSpc>
                          <a:spcPct val="100000"/>
                        </a:lnSpc>
                      </a:pPr>
                      <a:r>
                        <a:rPr lang="en-IN" sz="2500" b="0" i="0" u="none" strike="noStrike" dirty="0">
                          <a:solidFill>
                            <a:srgbClr val="000000"/>
                          </a:solidFill>
                          <a:effectLst/>
                          <a:latin typeface="EB Garamond" panose="00000500000000000000" pitchFamily="2" charset="0"/>
                          <a:ea typeface="EB Garamond" panose="00000500000000000000" pitchFamily="2" charset="0"/>
                        </a:rPr>
                        <a:t>Limited capability to capture temporal dependencies </a:t>
                      </a:r>
                    </a:p>
                  </a:txBody>
                  <a:tcPr marL="7620" marR="7620" marT="7620" marB="0" anchor="ctr"/>
                </a:tc>
                <a:tc>
                  <a:txBody>
                    <a:bodyPr/>
                    <a:lstStyle/>
                    <a:p>
                      <a:pPr algn="ctr" fontAlgn="ctr">
                        <a:lnSpc>
                          <a:spcPct val="100000"/>
                        </a:lnSpc>
                      </a:pPr>
                      <a:r>
                        <a:rPr lang="en-IN" sz="2500" b="0" i="0" u="none" strike="noStrike" dirty="0">
                          <a:solidFill>
                            <a:srgbClr val="000000"/>
                          </a:solidFill>
                          <a:effectLst/>
                          <a:latin typeface="EB Garamond" panose="00000500000000000000" pitchFamily="2" charset="0"/>
                          <a:ea typeface="EB Garamond" panose="00000500000000000000" pitchFamily="2" charset="0"/>
                        </a:rPr>
                        <a:t>Models spatiotemporal patterns by treating time as an additional dimension </a:t>
                      </a:r>
                    </a:p>
                  </a:txBody>
                  <a:tcPr marL="7620" marR="7620" marT="7620" marB="0" anchor="ctr"/>
                </a:tc>
                <a:extLst>
                  <a:ext uri="{0D108BD9-81ED-4DB2-BD59-A6C34878D82A}">
                    <a16:rowId xmlns:a16="http://schemas.microsoft.com/office/drawing/2014/main" val="2417611630"/>
                  </a:ext>
                </a:extLst>
              </a:tr>
              <a:tr h="1267651">
                <a:tc>
                  <a:txBody>
                    <a:bodyPr/>
                    <a:lstStyle/>
                    <a:p>
                      <a:pPr algn="ctr" fontAlgn="b">
                        <a:lnSpc>
                          <a:spcPct val="100000"/>
                        </a:lnSpc>
                      </a:pPr>
                      <a:r>
                        <a:rPr lang="en-IN" sz="2500" b="0" i="0" u="none" strike="noStrike">
                          <a:solidFill>
                            <a:srgbClr val="000000"/>
                          </a:solidFill>
                          <a:effectLst/>
                          <a:latin typeface="EB Garamond" panose="00000500000000000000" pitchFamily="2" charset="0"/>
                          <a:ea typeface="EB Garamond" panose="00000500000000000000" pitchFamily="2" charset="0"/>
                        </a:rPr>
                        <a:t>Data Incorporation </a:t>
                      </a:r>
                    </a:p>
                  </a:txBody>
                  <a:tcPr marL="7620" marR="7620" marT="7620" marB="0" anchor="ctr"/>
                </a:tc>
                <a:tc>
                  <a:txBody>
                    <a:bodyPr/>
                    <a:lstStyle/>
                    <a:p>
                      <a:pPr algn="ctr" fontAlgn="b">
                        <a:lnSpc>
                          <a:spcPct val="100000"/>
                        </a:lnSpc>
                      </a:pPr>
                      <a:r>
                        <a:rPr lang="en-IN" sz="2500" b="0" i="0" u="none" strike="noStrike" dirty="0">
                          <a:solidFill>
                            <a:srgbClr val="000000"/>
                          </a:solidFill>
                          <a:effectLst/>
                          <a:latin typeface="EB Garamond" panose="00000500000000000000" pitchFamily="2" charset="0"/>
                          <a:ea typeface="EB Garamond" panose="00000500000000000000" pitchFamily="2" charset="0"/>
                        </a:rPr>
                        <a:t>Primarily focused on crime data from police reports </a:t>
                      </a:r>
                    </a:p>
                  </a:txBody>
                  <a:tcPr marL="7620" marR="7620" marT="7620" marB="0" anchor="ctr"/>
                </a:tc>
                <a:tc>
                  <a:txBody>
                    <a:bodyPr/>
                    <a:lstStyle/>
                    <a:p>
                      <a:pPr algn="ctr" fontAlgn="ctr">
                        <a:lnSpc>
                          <a:spcPct val="100000"/>
                        </a:lnSpc>
                      </a:pPr>
                      <a:r>
                        <a:rPr lang="en-IN" sz="2500" b="0" i="0" u="none" strike="noStrike" dirty="0">
                          <a:solidFill>
                            <a:srgbClr val="000000"/>
                          </a:solidFill>
                          <a:effectLst/>
                          <a:latin typeface="EB Garamond" panose="00000500000000000000" pitchFamily="2" charset="0"/>
                          <a:ea typeface="EB Garamond" panose="00000500000000000000" pitchFamily="2" charset="0"/>
                        </a:rPr>
                        <a:t>Integrates diverse data sources beyond crime data, such as demographic, socioeconomic, and social media data </a:t>
                      </a:r>
                    </a:p>
                  </a:txBody>
                  <a:tcPr marL="7620" marR="7620" marT="7620" marB="0" anchor="ctr"/>
                </a:tc>
                <a:extLst>
                  <a:ext uri="{0D108BD9-81ED-4DB2-BD59-A6C34878D82A}">
                    <a16:rowId xmlns:a16="http://schemas.microsoft.com/office/drawing/2014/main" val="1163030376"/>
                  </a:ext>
                </a:extLst>
              </a:tr>
              <a:tr h="847899">
                <a:tc>
                  <a:txBody>
                    <a:bodyPr/>
                    <a:lstStyle/>
                    <a:p>
                      <a:pPr algn="ctr" fontAlgn="b">
                        <a:lnSpc>
                          <a:spcPct val="100000"/>
                        </a:lnSpc>
                      </a:pPr>
                      <a:r>
                        <a:rPr lang="en-IN" sz="2500" b="0" i="0" u="none" strike="noStrike">
                          <a:solidFill>
                            <a:srgbClr val="000000"/>
                          </a:solidFill>
                          <a:effectLst/>
                          <a:latin typeface="EB Garamond" panose="00000500000000000000" pitchFamily="2" charset="0"/>
                          <a:ea typeface="EB Garamond" panose="00000500000000000000" pitchFamily="2" charset="0"/>
                        </a:rPr>
                        <a:t>Training Methodology </a:t>
                      </a:r>
                    </a:p>
                  </a:txBody>
                  <a:tcPr marL="7620" marR="7620" marT="7620" marB="0" anchor="ctr"/>
                </a:tc>
                <a:tc>
                  <a:txBody>
                    <a:bodyPr/>
                    <a:lstStyle/>
                    <a:p>
                      <a:pPr algn="ctr" fontAlgn="b">
                        <a:lnSpc>
                          <a:spcPct val="100000"/>
                        </a:lnSpc>
                      </a:pPr>
                      <a:r>
                        <a:rPr lang="en-IN" sz="2500" b="0" i="0" u="none" strike="noStrike">
                          <a:solidFill>
                            <a:srgbClr val="000000"/>
                          </a:solidFill>
                          <a:effectLst/>
                          <a:latin typeface="EB Garamond" panose="00000500000000000000" pitchFamily="2" charset="0"/>
                          <a:ea typeface="EB Garamond" panose="00000500000000000000" pitchFamily="2" charset="0"/>
                        </a:rPr>
                        <a:t>Separate stages for feature engineering and classification </a:t>
                      </a:r>
                    </a:p>
                  </a:txBody>
                  <a:tcPr marL="7620" marR="7620" marT="7620" marB="0" anchor="ctr"/>
                </a:tc>
                <a:tc>
                  <a:txBody>
                    <a:bodyPr/>
                    <a:lstStyle/>
                    <a:p>
                      <a:pPr algn="ctr" fontAlgn="ctr">
                        <a:lnSpc>
                          <a:spcPct val="100000"/>
                        </a:lnSpc>
                      </a:pPr>
                      <a:r>
                        <a:rPr lang="en-IN" sz="2500" b="0" i="0" u="none" strike="noStrike" dirty="0">
                          <a:solidFill>
                            <a:srgbClr val="000000"/>
                          </a:solidFill>
                          <a:effectLst/>
                          <a:latin typeface="EB Garamond" panose="00000500000000000000" pitchFamily="2" charset="0"/>
                          <a:ea typeface="EB Garamond" panose="00000500000000000000" pitchFamily="2" charset="0"/>
                        </a:rPr>
                        <a:t>End-to-end training of features and classifier via backpropagation </a:t>
                      </a:r>
                    </a:p>
                  </a:txBody>
                  <a:tcPr marL="7620" marR="7620" marT="7620" marB="0" anchor="ctr"/>
                </a:tc>
                <a:extLst>
                  <a:ext uri="{0D108BD9-81ED-4DB2-BD59-A6C34878D82A}">
                    <a16:rowId xmlns:a16="http://schemas.microsoft.com/office/drawing/2014/main" val="3803549414"/>
                  </a:ext>
                </a:extLst>
              </a:tr>
              <a:tr h="847899">
                <a:tc>
                  <a:txBody>
                    <a:bodyPr/>
                    <a:lstStyle/>
                    <a:p>
                      <a:pPr algn="ctr" fontAlgn="b">
                        <a:lnSpc>
                          <a:spcPct val="100000"/>
                        </a:lnSpc>
                      </a:pPr>
                      <a:r>
                        <a:rPr lang="en-IN" sz="2500" b="0" i="0" u="none" strike="noStrike">
                          <a:solidFill>
                            <a:srgbClr val="000000"/>
                          </a:solidFill>
                          <a:effectLst/>
                          <a:latin typeface="EB Garamond" panose="00000500000000000000" pitchFamily="2" charset="0"/>
                          <a:ea typeface="EB Garamond" panose="00000500000000000000" pitchFamily="2" charset="0"/>
                        </a:rPr>
                        <a:t>Translation Invariance </a:t>
                      </a:r>
                    </a:p>
                  </a:txBody>
                  <a:tcPr marL="7620" marR="7620" marT="7620" marB="0" anchor="ctr"/>
                </a:tc>
                <a:tc>
                  <a:txBody>
                    <a:bodyPr/>
                    <a:lstStyle/>
                    <a:p>
                      <a:pPr algn="ctr" fontAlgn="b">
                        <a:lnSpc>
                          <a:spcPct val="100000"/>
                        </a:lnSpc>
                      </a:pPr>
                      <a:r>
                        <a:rPr lang="en-IN" sz="2500" b="0" i="0" u="none" strike="noStrike">
                          <a:solidFill>
                            <a:srgbClr val="000000"/>
                          </a:solidFill>
                          <a:effectLst/>
                          <a:latin typeface="EB Garamond" panose="00000500000000000000" pitchFamily="2" charset="0"/>
                          <a:ea typeface="EB Garamond" panose="00000500000000000000" pitchFamily="2" charset="0"/>
                        </a:rPr>
                        <a:t>Susceptible to variations in input data </a:t>
                      </a:r>
                    </a:p>
                  </a:txBody>
                  <a:tcPr marL="7620" marR="7620" marT="7620" marB="0" anchor="ctr"/>
                </a:tc>
                <a:tc>
                  <a:txBody>
                    <a:bodyPr/>
                    <a:lstStyle/>
                    <a:p>
                      <a:pPr algn="ctr" fontAlgn="ctr">
                        <a:lnSpc>
                          <a:spcPct val="100000"/>
                        </a:lnSpc>
                      </a:pPr>
                      <a:r>
                        <a:rPr lang="en-IN" sz="2500" b="0" i="0" u="none" strike="noStrike" dirty="0">
                          <a:solidFill>
                            <a:srgbClr val="000000"/>
                          </a:solidFill>
                          <a:effectLst/>
                          <a:latin typeface="EB Garamond" panose="00000500000000000000" pitchFamily="2" charset="0"/>
                          <a:ea typeface="EB Garamond" panose="00000500000000000000" pitchFamily="2" charset="0"/>
                        </a:rPr>
                        <a:t>Learned filters can detect patterns regardless of location, enabling generalization </a:t>
                      </a:r>
                    </a:p>
                  </a:txBody>
                  <a:tcPr marL="7620" marR="7620" marT="7620" marB="0" anchor="ctr"/>
                </a:tc>
                <a:extLst>
                  <a:ext uri="{0D108BD9-81ED-4DB2-BD59-A6C34878D82A}">
                    <a16:rowId xmlns:a16="http://schemas.microsoft.com/office/drawing/2014/main" val="675427612"/>
                  </a:ext>
                </a:extLst>
              </a:tr>
              <a:tr h="847899">
                <a:tc>
                  <a:txBody>
                    <a:bodyPr/>
                    <a:lstStyle/>
                    <a:p>
                      <a:pPr algn="ctr" fontAlgn="b">
                        <a:lnSpc>
                          <a:spcPct val="100000"/>
                        </a:lnSpc>
                      </a:pPr>
                      <a:r>
                        <a:rPr lang="en-IN" sz="2500" b="0" i="0" u="none" strike="noStrike">
                          <a:solidFill>
                            <a:srgbClr val="000000"/>
                          </a:solidFill>
                          <a:effectLst/>
                          <a:latin typeface="EB Garamond" panose="00000500000000000000" pitchFamily="2" charset="0"/>
                          <a:ea typeface="EB Garamond" panose="00000500000000000000" pitchFamily="2" charset="0"/>
                        </a:rPr>
                        <a:t>Multi-Modal Fusion </a:t>
                      </a:r>
                    </a:p>
                  </a:txBody>
                  <a:tcPr marL="7620" marR="7620" marT="7620" marB="0" anchor="ctr"/>
                </a:tc>
                <a:tc>
                  <a:txBody>
                    <a:bodyPr/>
                    <a:lstStyle/>
                    <a:p>
                      <a:pPr algn="ctr" fontAlgn="b">
                        <a:lnSpc>
                          <a:spcPct val="100000"/>
                        </a:lnSpc>
                      </a:pPr>
                      <a:r>
                        <a:rPr lang="en-IN" sz="2500" b="0" i="0" u="none" strike="noStrike">
                          <a:solidFill>
                            <a:srgbClr val="000000"/>
                          </a:solidFill>
                          <a:effectLst/>
                          <a:latin typeface="EB Garamond" panose="00000500000000000000" pitchFamily="2" charset="0"/>
                          <a:ea typeface="EB Garamond" panose="00000500000000000000" pitchFamily="2" charset="0"/>
                        </a:rPr>
                        <a:t>Restricted to a single data modality </a:t>
                      </a:r>
                    </a:p>
                  </a:txBody>
                  <a:tcPr marL="7620" marR="7620" marT="7620" marB="0" anchor="ctr"/>
                </a:tc>
                <a:tc>
                  <a:txBody>
                    <a:bodyPr/>
                    <a:lstStyle/>
                    <a:p>
                      <a:pPr algn="ctr" fontAlgn="ctr">
                        <a:lnSpc>
                          <a:spcPct val="100000"/>
                        </a:lnSpc>
                      </a:pPr>
                      <a:r>
                        <a:rPr lang="en-IN" sz="2500" b="0" i="0" u="none" strike="noStrike" dirty="0">
                          <a:solidFill>
                            <a:srgbClr val="000000"/>
                          </a:solidFill>
                          <a:effectLst/>
                          <a:latin typeface="EB Garamond" panose="00000500000000000000" pitchFamily="2" charset="0"/>
                          <a:ea typeface="EB Garamond" panose="00000500000000000000" pitchFamily="2" charset="0"/>
                        </a:rPr>
                        <a:t>Can fuse multiple modalities by stacking input channels </a:t>
                      </a:r>
                    </a:p>
                  </a:txBody>
                  <a:tcPr marL="7620" marR="7620" marT="7620" marB="0" anchor="ctr"/>
                </a:tc>
                <a:extLst>
                  <a:ext uri="{0D108BD9-81ED-4DB2-BD59-A6C34878D82A}">
                    <a16:rowId xmlns:a16="http://schemas.microsoft.com/office/drawing/2014/main" val="474734431"/>
                  </a:ext>
                </a:extLst>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3796</TotalTime>
  <Words>2678</Words>
  <Application>Microsoft Office PowerPoint</Application>
  <PresentationFormat>Custom</PresentationFormat>
  <Paragraphs>453</Paragraphs>
  <Slides>40</Slides>
  <Notes>0</Notes>
  <HiddenSlides>0</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40</vt:i4>
      </vt:variant>
    </vt:vector>
  </HeadingPairs>
  <TitlesOfParts>
    <vt:vector size="61" baseType="lpstr">
      <vt:lpstr>Algerian</vt:lpstr>
      <vt:lpstr>Playfair Display Bold</vt:lpstr>
      <vt:lpstr>Manison</vt:lpstr>
      <vt:lpstr>EB Garamond Semi-Bold</vt:lpstr>
      <vt:lpstr>Calibri</vt:lpstr>
      <vt:lpstr>Obra Letra Bold</vt:lpstr>
      <vt:lpstr>Kompot Display</vt:lpstr>
      <vt:lpstr>Charm</vt:lpstr>
      <vt:lpstr>Kitsch Display Bold</vt:lpstr>
      <vt:lpstr>Cinzel Decorative Bold</vt:lpstr>
      <vt:lpstr>Times New Roman</vt:lpstr>
      <vt:lpstr>Blacker Sans Display Bold</vt:lpstr>
      <vt:lpstr>Courier New</vt:lpstr>
      <vt:lpstr>EB Garamond</vt:lpstr>
      <vt:lpstr>Obra Letra</vt:lpstr>
      <vt:lpstr>Arial</vt:lpstr>
      <vt:lpstr>Charm Bold</vt:lpstr>
      <vt:lpstr>Breathing</vt:lpstr>
      <vt:lpstr>Black Mango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Major project ppt </dc:title>
  <cp:lastModifiedBy>Admin</cp:lastModifiedBy>
  <cp:revision>22</cp:revision>
  <dcterms:created xsi:type="dcterms:W3CDTF">2006-08-16T00:00:00Z</dcterms:created>
  <dcterms:modified xsi:type="dcterms:W3CDTF">2024-05-25T16:10:03Z</dcterms:modified>
  <dc:identifier>DAF1RsijGlw</dc:identifier>
</cp:coreProperties>
</file>